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Lst>
  <p:notesMasterIdLst>
    <p:notesMasterId r:id="rId28"/>
  </p:notesMasterIdLst>
  <p:handoutMasterIdLst>
    <p:handoutMasterId r:id="rId29"/>
  </p:handoutMasterIdLst>
  <p:sldIdLst>
    <p:sldId id="592" r:id="rId6"/>
    <p:sldId id="719" r:id="rId7"/>
    <p:sldId id="721" r:id="rId8"/>
    <p:sldId id="733" r:id="rId9"/>
    <p:sldId id="734" r:id="rId10"/>
    <p:sldId id="735" r:id="rId11"/>
    <p:sldId id="736" r:id="rId12"/>
    <p:sldId id="737" r:id="rId13"/>
    <p:sldId id="739" r:id="rId14"/>
    <p:sldId id="738" r:id="rId15"/>
    <p:sldId id="724" r:id="rId16"/>
    <p:sldId id="740" r:id="rId17"/>
    <p:sldId id="741" r:id="rId18"/>
    <p:sldId id="725" r:id="rId19"/>
    <p:sldId id="726" r:id="rId20"/>
    <p:sldId id="727" r:id="rId21"/>
    <p:sldId id="728" r:id="rId22"/>
    <p:sldId id="729" r:id="rId23"/>
    <p:sldId id="730" r:id="rId24"/>
    <p:sldId id="744" r:id="rId25"/>
    <p:sldId id="731" r:id="rId26"/>
    <p:sldId id="732" r:id="rId27"/>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EF"/>
    <a:srgbClr val="001E7E"/>
    <a:srgbClr val="B2C4F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0" autoAdjust="0"/>
    <p:restoredTop sz="69479" autoAdjust="0"/>
  </p:normalViewPr>
  <p:slideViewPr>
    <p:cSldViewPr snapToGrid="0" showGuides="1">
      <p:cViewPr>
        <p:scale>
          <a:sx n="125" d="100"/>
          <a:sy n="125" d="100"/>
        </p:scale>
        <p:origin x="-30" y="-1380"/>
      </p:cViewPr>
      <p:guideLst>
        <p:guide orient="horz" pos="2160"/>
        <p:guide pos="3840"/>
      </p:guideLst>
    </p:cSldViewPr>
  </p:slideViewPr>
  <p:outlineViewPr>
    <p:cViewPr>
      <p:scale>
        <a:sx n="33" d="100"/>
        <a:sy n="33" d="100"/>
      </p:scale>
      <p:origin x="0" y="-20748"/>
    </p:cViewPr>
  </p:outlineViewPr>
  <p:notesTextViewPr>
    <p:cViewPr>
      <p:scale>
        <a:sx n="100" d="100"/>
        <a:sy n="100" d="100"/>
      </p:scale>
      <p:origin x="0" y="0"/>
    </p:cViewPr>
  </p:notesTextViewPr>
  <p:sorterViewPr>
    <p:cViewPr varScale="1">
      <p:scale>
        <a:sx n="100" d="100"/>
        <a:sy n="100" d="100"/>
      </p:scale>
      <p:origin x="0" y="-44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6A5CA1-C8D5-4CE7-B7E1-2FC6B6E1DAFA}" type="datetimeFigureOut">
              <a:rPr lang="en-US" smtClean="0"/>
              <a:t>30.01.2018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9A6464-4581-44D8-AEC3-328A6D689656}" type="slidenum">
              <a:rPr lang="en-US" smtClean="0"/>
              <a:t>‹#›</a:t>
            </a:fld>
            <a:endParaRPr lang="en-US"/>
          </a:p>
        </p:txBody>
      </p:sp>
    </p:spTree>
    <p:extLst>
      <p:ext uri="{BB962C8B-B14F-4D97-AF65-F5344CB8AC3E}">
        <p14:creationId xmlns:p14="http://schemas.microsoft.com/office/powerpoint/2010/main" val="8651298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1235D-1C41-46BD-BDEC-C96AB0A1FBDF}" type="datetimeFigureOut">
              <a:rPr lang="en-US" smtClean="0"/>
              <a:t>30.01.2018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34440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results will be limited</a:t>
            </a:r>
            <a:r>
              <a:rPr lang="en-US" baseline="0" dirty="0" smtClean="0"/>
              <a:t> by data domains assigned to the records. Same will happen with History, Comments of the record.</a:t>
            </a:r>
          </a:p>
          <a:p>
            <a:endParaRPr lang="en-US" baseline="0" dirty="0" smtClean="0"/>
          </a:p>
          <a:p>
            <a:r>
              <a:rPr lang="en-US" baseline="0" dirty="0" smtClean="0"/>
              <a:t>Tasks and approvals will be also affected with data domains, as reports and hot topic analytics</a:t>
            </a:r>
          </a:p>
          <a:p>
            <a:endParaRPr lang="en-US" baseline="0" dirty="0" smtClean="0"/>
          </a:p>
          <a:p>
            <a:r>
              <a:rPr lang="en-US" dirty="0" smtClean="0"/>
              <a:t>But Data domain assignment has no effect on items in the Service Portal</a:t>
            </a:r>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11</a:t>
            </a:fld>
            <a:endParaRPr lang="en-US"/>
          </a:p>
        </p:txBody>
      </p:sp>
    </p:spTree>
    <p:extLst>
      <p:ext uri="{BB962C8B-B14F-4D97-AF65-F5344CB8AC3E}">
        <p14:creationId xmlns:p14="http://schemas.microsoft.com/office/powerpoint/2010/main" val="2694240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en-US" smtClean="0"/>
              <a:t>Module 12 – Data Administration</a:t>
            </a:r>
            <a:endParaRPr lang="en-GB" dirty="0"/>
          </a:p>
        </p:txBody>
      </p:sp>
    </p:spTree>
    <p:extLst>
      <p:ext uri="{BB962C8B-B14F-4D97-AF65-F5344CB8AC3E}">
        <p14:creationId xmlns:p14="http://schemas.microsoft.com/office/powerpoint/2010/main" val="1833328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Service Anywhere supports the ability to encrypt specific record type fields via the creation of encryption domains. This enables you to restrict access to sensitive information to selected users.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can assign groups to an encryption domain; the members of each assigned group will have access to the fields encrypted in that domain. For each user who accesses the encrypted fields, a passcode and a verification code are required.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can create multiple encryption domains. Each one operates independently. For example, you may want to encrypt sensitive data for changes using Encryption domain 1 and employee data using Encryption domain 2. Each encryption domain requires a separate verification code. (One passcode is valid for all encryption domains.)</a:t>
            </a:r>
          </a:p>
          <a:p>
            <a:endParaRPr lang="en-US" dirty="0">
              <a:latin typeface="Arial" panose="020B0604020202020204" pitchFamily="34" charset="0"/>
              <a:cs typeface="Arial" panose="020B0604020202020204" pitchFamily="34" charset="0"/>
            </a:endParaRPr>
          </a:p>
          <a:p>
            <a:r>
              <a:rPr lang="en-US" smtClean="0">
                <a:latin typeface="Arial" panose="020B0604020202020204" pitchFamily="34" charset="0"/>
                <a:cs typeface="Arial" panose="020B0604020202020204" pitchFamily="34" charset="0"/>
              </a:rPr>
              <a:t>Encryption domains are not supported in the Dev2Prod functionality. Any encryption domains defined in your development environment must be manually redefined in your production environment.</a:t>
            </a:r>
          </a:p>
          <a:p>
            <a:endParaRPr lang="en-US" smtClean="0">
              <a:latin typeface="Arial" panose="020B0604020202020204" pitchFamily="34" charset="0"/>
              <a:cs typeface="Arial" panose="020B0604020202020204" pitchFamily="34" charset="0"/>
            </a:endParaRPr>
          </a:p>
          <a:p>
            <a:pPr marL="181240" indent="-181240">
              <a:buFont typeface="Arial" panose="020B0604020202020204" pitchFamily="34" charset="0"/>
              <a:buChar char="•"/>
            </a:pPr>
            <a:r>
              <a:rPr lang="en-US" smtClean="0">
                <a:latin typeface="Arial" panose="020B0604020202020204" pitchFamily="34" charset="0"/>
                <a:cs typeface="Arial" panose="020B0604020202020204" pitchFamily="34" charset="0"/>
              </a:rPr>
              <a:t>Encryption domains are not related to data domains.</a:t>
            </a:r>
          </a:p>
          <a:p>
            <a:pPr marL="181240" indent="-181240">
              <a:buFont typeface="Arial" panose="020B0604020202020204" pitchFamily="34" charset="0"/>
              <a:buChar char="•"/>
            </a:pPr>
            <a:r>
              <a:rPr lang="en-US" smtClean="0">
                <a:latin typeface="Arial" panose="020B0604020202020204" pitchFamily="34" charset="0"/>
                <a:cs typeface="Arial" panose="020B0604020202020204" pitchFamily="34" charset="0"/>
              </a:rPr>
              <a:t>Encryption domain administrator permission is required to create or update encryption domains. </a:t>
            </a:r>
          </a:p>
          <a:p>
            <a:pPr marL="181240" indent="-181240">
              <a:buFont typeface="Arial" panose="020B0604020202020204" pitchFamily="34" charset="0"/>
              <a:buChar char="•"/>
            </a:pPr>
            <a:endParaRPr lang="en-US" smtClean="0">
              <a:latin typeface="Arial" panose="020B0604020202020204" pitchFamily="34" charset="0"/>
              <a:cs typeface="Arial" panose="020B0604020202020204" pitchFamily="34" charset="0"/>
            </a:endParaRPr>
          </a:p>
          <a:p>
            <a:r>
              <a:rPr lang="en-US" smtClean="0">
                <a:latin typeface="Arial" panose="020B0604020202020204" pitchFamily="34" charset="0"/>
                <a:cs typeface="Arial" panose="020B0604020202020204" pitchFamily="34" charset="0"/>
              </a:rPr>
              <a:t>For detailed information about managing encryption domains, read the Administration </a:t>
            </a:r>
            <a:r>
              <a:rPr lang="en-US" smtClean="0">
                <a:latin typeface="Arial" panose="020B0604020202020204" pitchFamily="34" charset="0"/>
                <a:cs typeface="Arial" panose="020B0604020202020204" pitchFamily="34" charset="0"/>
                <a:sym typeface="Wingdings" panose="05000000000000000000" pitchFamily="2" charset="2"/>
              </a:rPr>
              <a:t></a:t>
            </a:r>
            <a:r>
              <a:rPr lang="en-US" smtClean="0">
                <a:latin typeface="Arial" panose="020B0604020202020204" pitchFamily="34" charset="0"/>
                <a:cs typeface="Arial" panose="020B0604020202020204" pitchFamily="34" charset="0"/>
              </a:rPr>
              <a:t> People </a:t>
            </a:r>
            <a:r>
              <a:rPr lang="en-US" smtClean="0">
                <a:latin typeface="Arial" panose="020B0604020202020204" pitchFamily="34" charset="0"/>
                <a:cs typeface="Arial" panose="020B0604020202020204" pitchFamily="34" charset="0"/>
                <a:sym typeface="Wingdings" panose="05000000000000000000" pitchFamily="2" charset="2"/>
              </a:rPr>
              <a:t></a:t>
            </a:r>
            <a:r>
              <a:rPr lang="en-US" smtClean="0">
                <a:latin typeface="Arial" panose="020B0604020202020204" pitchFamily="34" charset="0"/>
                <a:cs typeface="Arial" panose="020B0604020202020204" pitchFamily="34" charset="0"/>
              </a:rPr>
              <a:t> Encryption domains topic in the Help Server.</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13</a:t>
            </a:fld>
            <a:endParaRPr lang="en-US" dirty="0"/>
          </a:p>
        </p:txBody>
      </p:sp>
      <p:sp>
        <p:nvSpPr>
          <p:cNvPr id="5" name="Header Placeholder 5"/>
          <p:cNvSpPr>
            <a:spLocks noGrp="1"/>
          </p:cNvSpPr>
          <p:nvPr>
            <p:ph type="hdr" sz="quarter"/>
          </p:nvPr>
        </p:nvSpPr>
        <p:spPr>
          <a:xfrm>
            <a:off x="0" y="0"/>
            <a:ext cx="3169920" cy="480060"/>
          </a:xfrm>
        </p:spPr>
        <p:txBody>
          <a:bodyPr/>
          <a:lstStyle/>
          <a:p>
            <a:r>
              <a:rPr lang="en-US" smtClean="0"/>
              <a:t>Module 12 – Data Administration</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882062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16</a:t>
            </a:fld>
            <a:endParaRPr lang="en-US"/>
          </a:p>
        </p:txBody>
      </p:sp>
    </p:spTree>
    <p:extLst>
      <p:ext uri="{BB962C8B-B14F-4D97-AF65-F5344CB8AC3E}">
        <p14:creationId xmlns:p14="http://schemas.microsoft.com/office/powerpoint/2010/main" val="365888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19</a:t>
            </a:fld>
            <a:endParaRPr lang="en-US"/>
          </a:p>
        </p:txBody>
      </p:sp>
    </p:spTree>
    <p:extLst>
      <p:ext uri="{BB962C8B-B14F-4D97-AF65-F5344CB8AC3E}">
        <p14:creationId xmlns:p14="http://schemas.microsoft.com/office/powerpoint/2010/main" val="313416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4" lvl="1" indent="0">
              <a:buNone/>
            </a:pPr>
            <a:r>
              <a:rPr lang="en-AU" sz="1600" dirty="0" smtClean="0"/>
              <a:t>NOTE Field type restrictions for encryption </a:t>
            </a:r>
            <a:r>
              <a:rPr lang="en-US" sz="1600" dirty="0" smtClean="0"/>
              <a:t>MEDIUM_TEXT, LARGE_TEXT, or RICH_TEXT.</a:t>
            </a:r>
            <a:endParaRPr lang="en-AU" sz="1600" dirty="0" smtClean="0"/>
          </a:p>
        </p:txBody>
      </p:sp>
      <p:sp>
        <p:nvSpPr>
          <p:cNvPr id="4" name="Slide Number Placeholder 3"/>
          <p:cNvSpPr>
            <a:spLocks noGrp="1"/>
          </p:cNvSpPr>
          <p:nvPr>
            <p:ph type="sldNum" sz="quarter" idx="10"/>
          </p:nvPr>
        </p:nvSpPr>
        <p:spPr/>
        <p:txBody>
          <a:bodyPr/>
          <a:lstStyle/>
          <a:p>
            <a:fld id="{9320852A-AB3E-41D6-8830-FA185BFEE792}" type="slidenum">
              <a:rPr lang="en-US" smtClean="0"/>
              <a:t>20</a:t>
            </a:fld>
            <a:endParaRPr lang="en-US"/>
          </a:p>
        </p:txBody>
      </p:sp>
      <p:sp>
        <p:nvSpPr>
          <p:cNvPr id="5" name="Header Placeholder 5"/>
          <p:cNvSpPr>
            <a:spLocks noGrp="1"/>
          </p:cNvSpPr>
          <p:nvPr>
            <p:ph type="hdr" sz="quarter"/>
          </p:nvPr>
        </p:nvSpPr>
        <p:spPr>
          <a:xfrm>
            <a:off x="0" y="0"/>
            <a:ext cx="3169920" cy="480060"/>
          </a:xfrm>
        </p:spPr>
        <p:txBody>
          <a:bodyPr/>
          <a:lstStyle/>
          <a:p>
            <a:r>
              <a:rPr lang="en-US" smtClean="0"/>
              <a:t>Module 12 – Data Administration</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10577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22</a:t>
            </a:fld>
            <a:endParaRPr lang="en-GB" dirty="0"/>
          </a:p>
        </p:txBody>
      </p:sp>
      <p:sp>
        <p:nvSpPr>
          <p:cNvPr id="7" name="Header Placeholder 5"/>
          <p:cNvSpPr>
            <a:spLocks noGrp="1"/>
          </p:cNvSpPr>
          <p:nvPr>
            <p:ph type="hdr" sz="quarter"/>
          </p:nvPr>
        </p:nvSpPr>
        <p:spPr>
          <a:xfrm>
            <a:off x="0" y="0"/>
            <a:ext cx="3169920" cy="480060"/>
          </a:xfrm>
        </p:spPr>
        <p:txBody>
          <a:bodyPr/>
          <a:lstStyle/>
          <a:p>
            <a:endParaRPr lang="en-GB" dirty="0"/>
          </a:p>
        </p:txBody>
      </p:sp>
    </p:spTree>
    <p:extLst>
      <p:ext uri="{BB962C8B-B14F-4D97-AF65-F5344CB8AC3E}">
        <p14:creationId xmlns:p14="http://schemas.microsoft.com/office/powerpoint/2010/main" val="2221424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dirty="0"/>
          </a:p>
        </p:txBody>
      </p:sp>
      <p:sp>
        <p:nvSpPr>
          <p:cNvPr id="5" name="Footer Placeholder 4"/>
          <p:cNvSpPr>
            <a:spLocks noGrp="1"/>
          </p:cNvSpPr>
          <p:nvPr>
            <p:ph type="ftr" sz="quarter" idx="11"/>
          </p:nvPr>
        </p:nvSpPr>
        <p:spPr/>
        <p:txBody>
          <a:bodyPr/>
          <a:lstStyle/>
          <a:p>
            <a:r>
              <a:rPr lang="en-US" dirty="0" smtClean="0"/>
              <a:t>HPE SMA-X - Partner Training (February 2016)</a:t>
            </a:r>
            <a:endParaRPr lang="en-GB" dirty="0"/>
          </a:p>
        </p:txBody>
      </p:sp>
      <p:sp>
        <p:nvSpPr>
          <p:cNvPr id="6" name="Header Placeholder 5"/>
          <p:cNvSpPr>
            <a:spLocks noGrp="1"/>
          </p:cNvSpPr>
          <p:nvPr>
            <p:ph type="hdr" sz="quarter" idx="12"/>
          </p:nvPr>
        </p:nvSpPr>
        <p:spPr/>
        <p:txBody>
          <a:bodyPr/>
          <a:lstStyle/>
          <a:p>
            <a:r>
              <a:rPr lang="en-US" dirty="0" smtClean="0"/>
              <a:t>Module 1 - SMA-X Overview</a:t>
            </a:r>
            <a:endParaRPr lang="en-GB" dirty="0"/>
          </a:p>
        </p:txBody>
      </p:sp>
    </p:spTree>
    <p:extLst>
      <p:ext uri="{BB962C8B-B14F-4D97-AF65-F5344CB8AC3E}">
        <p14:creationId xmlns:p14="http://schemas.microsoft.com/office/powerpoint/2010/main" val="350730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9666"/>
            <a:r>
              <a:rPr lang="en-US" dirty="0">
                <a:latin typeface="Arial" panose="020B0604020202020204" pitchFamily="34" charset="0"/>
                <a:cs typeface="Arial" panose="020B0604020202020204" pitchFamily="34" charset="0"/>
              </a:rPr>
              <a:t>Data domain segmentation in </a:t>
            </a:r>
            <a:r>
              <a:rPr lang="en-US" dirty="0" smtClean="0">
                <a:latin typeface="Arial" panose="020B0604020202020204" pitchFamily="34" charset="0"/>
                <a:cs typeface="Arial" panose="020B0604020202020204" pitchFamily="34" charset="0"/>
              </a:rPr>
              <a:t>SMA-X</a:t>
            </a:r>
            <a:r>
              <a:rPr lang="en-US" baseline="0"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provides </a:t>
            </a:r>
            <a:r>
              <a:rPr lang="en-US" dirty="0">
                <a:latin typeface="Arial" panose="020B0604020202020204" pitchFamily="34" charset="0"/>
                <a:cs typeface="Arial" panose="020B0604020202020204" pitchFamily="34" charset="0"/>
              </a:rPr>
              <a:t>the ability to restrict the visibility of specific records and actions (such as tasks and approvals) to specific people, roles, or groups. Data domain segmentation is composed of two parts:</a:t>
            </a:r>
          </a:p>
          <a:p>
            <a:endParaRPr lang="en-US" dirty="0">
              <a:latin typeface="Arial" panose="020B0604020202020204" pitchFamily="34" charset="0"/>
              <a:cs typeface="Arial" panose="020B0604020202020204" pitchFamily="34" charset="0"/>
            </a:endParaRPr>
          </a:p>
          <a:p>
            <a:pPr marL="183656" indent="-183656">
              <a:buFont typeface="Arial" panose="020B0604020202020204" pitchFamily="34" charset="0"/>
              <a:buChar char="•"/>
            </a:pPr>
            <a:r>
              <a:rPr lang="en-US" dirty="0">
                <a:latin typeface="Arial" panose="020B0604020202020204" pitchFamily="34" charset="0"/>
                <a:cs typeface="Arial" panose="020B0604020202020204" pitchFamily="34" charset="0"/>
              </a:rPr>
              <a:t>Assignment of permissions to view particular data domains to a person, role, or group. The automatic assignment of permissions to view a specific data domain is best done by selecting a Primary data domain for a group or user. </a:t>
            </a:r>
          </a:p>
          <a:p>
            <a:pPr marL="183656" indent="-183656">
              <a:buFont typeface="Arial" panose="020B0604020202020204" pitchFamily="34" charset="0"/>
              <a:buChar char="•"/>
            </a:pPr>
            <a:r>
              <a:rPr lang="en-US" dirty="0">
                <a:latin typeface="Arial" panose="020B0604020202020204" pitchFamily="34" charset="0"/>
                <a:cs typeface="Arial" panose="020B0604020202020204" pitchFamily="34" charset="0"/>
              </a:rPr>
              <a:t>Assignment of data domains to records. The automatic assignment of data domains to records as a result of out-of-the-box business rules running in Service Anywhere is the recommended best practice. Data domains can also be assigned to records manually in specific instances, but this is not recommended as maintenance and automation become much more complicated. </a:t>
            </a:r>
          </a:p>
          <a:p>
            <a:endParaRPr lang="en-US" dirty="0">
              <a:latin typeface="Arial" panose="020B0604020202020204" pitchFamily="34" charset="0"/>
              <a:cs typeface="Arial" panose="020B0604020202020204" pitchFamily="34" charset="0"/>
            </a:endParaRPr>
          </a:p>
          <a:p>
            <a:pPr marL="9666"/>
            <a:r>
              <a:rPr lang="en-US" dirty="0">
                <a:latin typeface="Arial" panose="020B0604020202020204" pitchFamily="34" charset="0"/>
                <a:cs typeface="Arial" panose="020B0604020202020204" pitchFamily="34" charset="0"/>
              </a:rPr>
              <a:t>A record must have at least one data domain assigned to it. The Public data domain, enabling access to all data domains, is provided out-of-the-box by </a:t>
            </a:r>
            <a:r>
              <a:rPr lang="en-US" dirty="0" smtClean="0">
                <a:latin typeface="Arial" panose="020B0604020202020204" pitchFamily="34" charset="0"/>
                <a:cs typeface="Arial" panose="020B0604020202020204" pitchFamily="34" charset="0"/>
              </a:rPr>
              <a:t>SMA-X and </a:t>
            </a:r>
            <a:r>
              <a:rPr lang="en-US" dirty="0">
                <a:latin typeface="Arial" panose="020B0604020202020204" pitchFamily="34" charset="0"/>
                <a:cs typeface="Arial" panose="020B0604020202020204" pitchFamily="34" charset="0"/>
              </a:rPr>
              <a:t>is automatically assigned when a record is created, if no other data domain is obtained automatically or selected manually.</a:t>
            </a:r>
          </a:p>
          <a:p>
            <a:pPr marL="9666"/>
            <a:endParaRPr lang="en-US" dirty="0">
              <a:latin typeface="Arial" panose="020B0604020202020204" pitchFamily="34" charset="0"/>
              <a:cs typeface="Arial" panose="020B0604020202020204" pitchFamily="34" charset="0"/>
            </a:endParaRPr>
          </a:p>
          <a:p>
            <a:pPr marL="183656" indent="-183656">
              <a:buFont typeface="Arial" panose="020B0604020202020204" pitchFamily="34" charset="0"/>
              <a:buChar char="•"/>
            </a:pPr>
            <a:r>
              <a:rPr lang="en-US" dirty="0">
                <a:latin typeface="Arial" panose="020B0604020202020204" pitchFamily="34" charset="0"/>
                <a:cs typeface="Arial" panose="020B0604020202020204" pitchFamily="34" charset="0"/>
              </a:rPr>
              <a:t>All available data domains are listed in the Data domains list in the Lists Management module. Each tenant can have up to 250 data domains. When this limit is reached, the Add button in the List items area is </a:t>
            </a:r>
            <a:r>
              <a:rPr lang="en-US" dirty="0" smtClean="0">
                <a:latin typeface="Arial" panose="020B0604020202020204" pitchFamily="34" charset="0"/>
                <a:cs typeface="Arial" panose="020B0604020202020204" pitchFamily="34" charset="0"/>
              </a:rPr>
              <a:t>disabled.</a:t>
            </a:r>
            <a:endParaRPr lang="en-US" dirty="0">
              <a:latin typeface="Arial" panose="020B0604020202020204" pitchFamily="34" charset="0"/>
              <a:cs typeface="Arial" panose="020B0604020202020204" pitchFamily="34" charset="0"/>
            </a:endParaRPr>
          </a:p>
          <a:p>
            <a:pPr marL="183656" indent="-183656">
              <a:buFont typeface="Arial" panose="020B0604020202020204" pitchFamily="34" charset="0"/>
              <a:buChar char="•"/>
            </a:pPr>
            <a:r>
              <a:rPr lang="en-US" dirty="0">
                <a:latin typeface="Arial" panose="020B0604020202020204" pitchFamily="34" charset="0"/>
                <a:cs typeface="Arial" panose="020B0604020202020204" pitchFamily="34" charset="0"/>
              </a:rPr>
              <a:t>There is no option to define the order of the items in the data domains list. New list items are always added to the end of the existing list.</a:t>
            </a:r>
          </a:p>
          <a:p>
            <a:pPr marL="183656" indent="-183656">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9666"/>
            <a:r>
              <a:rPr lang="en-US" dirty="0">
                <a:latin typeface="Arial" panose="020B0604020202020204" pitchFamily="34" charset="0"/>
                <a:cs typeface="Arial" panose="020B0604020202020204" pitchFamily="34" charset="0"/>
              </a:rPr>
              <a:t>Data domain segmentation in </a:t>
            </a:r>
            <a:r>
              <a:rPr lang="en-US" dirty="0" smtClean="0">
                <a:latin typeface="Arial" panose="020B0604020202020204" pitchFamily="34" charset="0"/>
                <a:cs typeface="Arial" panose="020B0604020202020204" pitchFamily="34" charset="0"/>
              </a:rPr>
              <a:t>SMA-X is </a:t>
            </a:r>
            <a:r>
              <a:rPr lang="en-US" dirty="0">
                <a:latin typeface="Arial" panose="020B0604020202020204" pitchFamily="34" charset="0"/>
                <a:cs typeface="Arial" panose="020B0604020202020204" pitchFamily="34" charset="0"/>
              </a:rPr>
              <a:t>intended to work with minimal manual maintenance.</a:t>
            </a:r>
          </a:p>
          <a:p>
            <a:pPr marL="251319" indent="-241653">
              <a:buFont typeface="+mj-lt"/>
              <a:buAutoNum type="arabicPeriod"/>
            </a:pPr>
            <a:r>
              <a:rPr lang="en-US" dirty="0">
                <a:latin typeface="Arial" panose="020B0604020202020204" pitchFamily="34" charset="0"/>
                <a:cs typeface="Arial" panose="020B0604020202020204" pitchFamily="34" charset="0"/>
              </a:rPr>
              <a:t>Edit the out-of-the-box </a:t>
            </a:r>
            <a:r>
              <a:rPr lang="en-US" b="1" dirty="0">
                <a:latin typeface="Arial" panose="020B0604020202020204" pitchFamily="34" charset="0"/>
                <a:cs typeface="Arial" panose="020B0604020202020204" pitchFamily="34" charset="0"/>
              </a:rPr>
              <a:t>Data domains</a:t>
            </a:r>
            <a:r>
              <a:rPr lang="en-US" dirty="0">
                <a:latin typeface="Arial" panose="020B0604020202020204" pitchFamily="34" charset="0"/>
                <a:cs typeface="Arial" panose="020B0604020202020204" pitchFamily="34" charset="0"/>
              </a:rPr>
              <a:t> list in the Lists Management module with the data domains required for your organization.</a:t>
            </a:r>
          </a:p>
          <a:p>
            <a:pPr marL="251319" indent="-241653">
              <a:buFont typeface="+mj-lt"/>
              <a:buAutoNum type="arabicPeriod"/>
            </a:pPr>
            <a:r>
              <a:rPr lang="en-US" dirty="0">
                <a:latin typeface="Arial" panose="020B0604020202020204" pitchFamily="34" charset="0"/>
                <a:cs typeface="Arial" panose="020B0604020202020204" pitchFamily="34" charset="0"/>
              </a:rPr>
              <a:t>Assign a Primary data domain for each group. </a:t>
            </a:r>
          </a:p>
          <a:p>
            <a:pPr marL="251319" indent="-241653">
              <a:buFont typeface="+mj-lt"/>
              <a:buAutoNum type="arabicPeriod"/>
            </a:pPr>
            <a:r>
              <a:rPr lang="en-US" dirty="0">
                <a:latin typeface="Arial" panose="020B0604020202020204" pitchFamily="34" charset="0"/>
                <a:cs typeface="Arial" panose="020B0604020202020204" pitchFamily="34" charset="0"/>
              </a:rPr>
              <a:t>If necessary, assign permission to people outside a particular group to access a data domain.</a:t>
            </a:r>
          </a:p>
          <a:p>
            <a:pPr marL="251319" indent="-241653">
              <a:buFont typeface="+mj-lt"/>
              <a:buAutoNum type="arabicPeriod"/>
            </a:pPr>
            <a:endParaRPr lang="en-US" dirty="0">
              <a:latin typeface="Arial" panose="020B0604020202020204" pitchFamily="34" charset="0"/>
              <a:cs typeface="Arial" panose="020B0604020202020204" pitchFamily="34" charset="0"/>
            </a:endParaRPr>
          </a:p>
          <a:p>
            <a:pPr marL="9666"/>
            <a:r>
              <a:rPr lang="en-US" dirty="0">
                <a:latin typeface="Arial" panose="020B0604020202020204" pitchFamily="34" charset="0"/>
                <a:cs typeface="Arial" panose="020B0604020202020204" pitchFamily="34" charset="0"/>
              </a:rPr>
              <a:t>After this is set up, you can also assign permission to people outside the group to access the data domain if necessary.</a:t>
            </a:r>
          </a:p>
          <a:p>
            <a:pPr marL="9666"/>
            <a:endParaRPr lang="en-US" dirty="0" smtClean="0"/>
          </a:p>
        </p:txBody>
      </p:sp>
      <p:sp>
        <p:nvSpPr>
          <p:cNvPr id="4" name="Slide Number Placeholder 3"/>
          <p:cNvSpPr>
            <a:spLocks noGrp="1"/>
          </p:cNvSpPr>
          <p:nvPr>
            <p:ph type="sldNum" sz="quarter" idx="10"/>
          </p:nvPr>
        </p:nvSpPr>
        <p:spPr/>
        <p:txBody>
          <a:bodyPr/>
          <a:lstStyle/>
          <a:p>
            <a:fld id="{5BFEAE42-E3FE-4405-B7FC-4425D05B92A0}" type="slidenum">
              <a:rPr lang="en-US" smtClean="0"/>
              <a:pPr/>
              <a:t>4</a:t>
            </a:fld>
            <a:endParaRPr lang="en-US" dirty="0"/>
          </a:p>
        </p:txBody>
      </p:sp>
      <p:sp>
        <p:nvSpPr>
          <p:cNvPr id="5" name="Header Placeholder 5"/>
          <p:cNvSpPr>
            <a:spLocks noGrp="1"/>
          </p:cNvSpPr>
          <p:nvPr>
            <p:ph type="hdr" sz="quarter"/>
          </p:nvPr>
        </p:nvSpPr>
        <p:spPr>
          <a:xfrm>
            <a:off x="0" y="0"/>
            <a:ext cx="3169920" cy="480060"/>
          </a:xfrm>
        </p:spPr>
        <p:txBody>
          <a:bodyPr/>
          <a:lstStyle/>
          <a:p>
            <a:r>
              <a:rPr lang="en-US" smtClean="0"/>
              <a:t>Module 12 – Data Administration</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316418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Data domain assignments are not the same as entitlement rules or white labelling.</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Entitlement rules restrict offerings, knowledge articles, service definitions, service catalog categories, and custom themes in the Self-Service Portal to limited audiences in specified locations, and belonging to specified user groups. Entitlement rules apply only to these record types (including articles and offerings) in the Self-Service Portal and fields related to the Self-Service Portal, such as the Catalog offering field in Request records. </a:t>
            </a:r>
          </a:p>
          <a:p>
            <a:pPr marL="181240" indent="-181240" defTabSz="483306">
              <a:buFont typeface="Arial" panose="020B0604020202020204" pitchFamily="34" charset="0"/>
              <a:buChar char="•"/>
              <a:defRPr/>
            </a:pPr>
            <a:r>
              <a:rPr lang="en-US" dirty="0">
                <a:latin typeface="Arial" panose="020B0604020202020204" pitchFamily="34" charset="0"/>
                <a:cs typeface="Arial" panose="020B0604020202020204" pitchFamily="34" charset="0"/>
              </a:rPr>
              <a:t>White labeling allows to change logo and name of the Agent UI. ESS supports multiple themes, and entitlement is governing which theme a user would see.</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Data domain assignments, on the other hand, restrict access to specific records in a user's view in </a:t>
            </a:r>
            <a:r>
              <a:rPr lang="en-US" dirty="0" smtClean="0">
                <a:latin typeface="Arial" panose="020B0604020202020204" pitchFamily="34" charset="0"/>
                <a:cs typeface="Arial" panose="020B0604020202020204" pitchFamily="34" charset="0"/>
              </a:rPr>
              <a:t>SMA-X</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Note that data domain segmentation has no effect on the offerings that an agent is permitted to view. Offerings are visible according to their ownership.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Agents can view all active offerings, but can only request offerings for users who are entitled to them.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Once the catalog offering is requested, the service request is visible to users (agents, expert assignees) based on the domains associated with the service request (the automatic assignment of data domains to records as a result of out-of-the-box business rules running in </a:t>
            </a:r>
            <a:r>
              <a:rPr lang="en-US" dirty="0" smtClean="0">
                <a:latin typeface="Arial" panose="020B0604020202020204" pitchFamily="34" charset="0"/>
                <a:cs typeface="Arial" panose="020B0604020202020204" pitchFamily="34" charset="0"/>
              </a:rPr>
              <a:t>SMA-X is </a:t>
            </a:r>
            <a:r>
              <a:rPr lang="en-US" dirty="0">
                <a:latin typeface="Arial" panose="020B0604020202020204" pitchFamily="34" charset="0"/>
                <a:cs typeface="Arial" panose="020B0604020202020204" pitchFamily="34" charset="0"/>
              </a:rPr>
              <a:t>the recommended best practice).</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5</a:t>
            </a:fld>
            <a:endParaRPr lang="en-GB" dirty="0">
              <a:solidFill>
                <a:prstClr val="black"/>
              </a:solidFill>
            </a:endParaRPr>
          </a:p>
        </p:txBody>
      </p:sp>
      <p:sp>
        <p:nvSpPr>
          <p:cNvPr id="5" name="Header Placeholder 5"/>
          <p:cNvSpPr>
            <a:spLocks noGrp="1"/>
          </p:cNvSpPr>
          <p:nvPr>
            <p:ph type="hdr" sz="quarter"/>
          </p:nvPr>
        </p:nvSpPr>
        <p:spPr>
          <a:xfrm>
            <a:off x="0" y="0"/>
            <a:ext cx="3169920" cy="480060"/>
          </a:xfrm>
        </p:spPr>
        <p:txBody>
          <a:bodyPr/>
          <a:lstStyle/>
          <a:p>
            <a:r>
              <a:rPr lang="en-US" smtClean="0"/>
              <a:t>Module 12 – Data Administration</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76021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sz="1300" dirty="0">
                <a:latin typeface="Arial" panose="020B0604020202020204" pitchFamily="34" charset="0"/>
                <a:cs typeface="Arial" panose="020B0604020202020204" pitchFamily="34" charset="0"/>
              </a:rPr>
              <a:t>Domain segmentation and data segmentation, relate to giving each customer the ability to segregate their own data within their own tenant.</a:t>
            </a:r>
          </a:p>
          <a:p>
            <a:r>
              <a:rPr lang="en-US" sz="1300" dirty="0">
                <a:latin typeface="Arial" panose="020B0604020202020204" pitchFamily="34" charset="0"/>
                <a:cs typeface="Arial" panose="020B0604020202020204" pitchFamily="34" charset="0"/>
              </a:rPr>
              <a:t>This is important to customers who wish to separate (segregate) sensitive data that should be seen by only certain groups or individuals within their own organization.</a:t>
            </a:r>
          </a:p>
          <a:p>
            <a:r>
              <a:rPr lang="en-US" sz="1300" dirty="0">
                <a:latin typeface="Arial" panose="020B0604020202020204" pitchFamily="34" charset="0"/>
                <a:cs typeface="Arial" panose="020B0604020202020204" pitchFamily="34" charset="0"/>
              </a:rPr>
              <a:t>It is also important where a company is wanting to support multiple customers within the one tenant, and they want to isolate access for each company whilst having shared service agents manage all customers.</a:t>
            </a:r>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6</a:t>
            </a:fld>
            <a:endParaRPr lang="en-GB" dirty="0">
              <a:solidFill>
                <a:prstClr val="black"/>
              </a:solidFill>
            </a:endParaRPr>
          </a:p>
        </p:txBody>
      </p:sp>
      <p:sp>
        <p:nvSpPr>
          <p:cNvPr id="5" name="Header Placeholder 5"/>
          <p:cNvSpPr>
            <a:spLocks noGrp="1"/>
          </p:cNvSpPr>
          <p:nvPr>
            <p:ph type="hdr" sz="quarter"/>
          </p:nvPr>
        </p:nvSpPr>
        <p:spPr>
          <a:xfrm>
            <a:off x="0" y="0"/>
            <a:ext cx="3169920" cy="480060"/>
          </a:xfrm>
        </p:spPr>
        <p:txBody>
          <a:bodyPr/>
          <a:lstStyle/>
          <a:p>
            <a:r>
              <a:rPr lang="en-US" smtClean="0"/>
              <a:t>Module 12 – Data Administration</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5184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It is also important where a company is wanting to support multiple customers within the one tenant, and they want to isolate access for each company whilst having shared service agents manage all customers.</a:t>
            </a:r>
          </a:p>
          <a:p>
            <a:endParaRPr lang="en-US" b="1"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The use case here is that access to each company data is limited to users from that company but additionally there is a shared service group that can see multiple company’s data</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7</a:t>
            </a:fld>
            <a:endParaRPr lang="en-GB" dirty="0">
              <a:solidFill>
                <a:prstClr val="black"/>
              </a:solidFill>
            </a:endParaRPr>
          </a:p>
        </p:txBody>
      </p:sp>
      <p:sp>
        <p:nvSpPr>
          <p:cNvPr id="5" name="Header Placeholder 5"/>
          <p:cNvSpPr>
            <a:spLocks noGrp="1"/>
          </p:cNvSpPr>
          <p:nvPr>
            <p:ph type="hdr" sz="quarter"/>
          </p:nvPr>
        </p:nvSpPr>
        <p:spPr>
          <a:xfrm>
            <a:off x="0" y="0"/>
            <a:ext cx="3169920" cy="480060"/>
          </a:xfrm>
        </p:spPr>
        <p:txBody>
          <a:bodyPr/>
          <a:lstStyle/>
          <a:p>
            <a:r>
              <a:rPr lang="en-US" smtClean="0"/>
              <a:t>Module 12 – Data Administration</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46869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First</a:t>
            </a:r>
            <a:r>
              <a:rPr lang="en-US" baseline="0" dirty="0" smtClean="0">
                <a:latin typeface="Arial" panose="020B0604020202020204" pitchFamily="34" charset="0"/>
                <a:cs typeface="Arial" panose="020B0604020202020204" pitchFamily="34" charset="0"/>
              </a:rPr>
              <a:t> step to define data domains is to define domains in Data Domains List (This list could contain up to 250 records per tenant. No sorting is possible – new record will go to the bottom of the list.) </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dirty="0"/>
          </a:p>
        </p:txBody>
      </p:sp>
      <p:sp>
        <p:nvSpPr>
          <p:cNvPr id="5" name="Header Placeholder 4"/>
          <p:cNvSpPr>
            <a:spLocks noGrp="1"/>
          </p:cNvSpPr>
          <p:nvPr>
            <p:ph type="hdr" sz="quarter" idx="11"/>
          </p:nvPr>
        </p:nvSpPr>
        <p:spPr/>
        <p:txBody>
          <a:bodyPr/>
          <a:lstStyle/>
          <a:p>
            <a:r>
              <a:rPr lang="en-US" smtClean="0"/>
              <a:t>Module 12 – Data Administration</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842098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Access permissions can be done in a number of ways</a:t>
            </a:r>
          </a:p>
          <a:p>
            <a:r>
              <a:rPr lang="en-AU" dirty="0">
                <a:latin typeface="Arial" panose="020B0604020202020204" pitchFamily="34" charset="0"/>
                <a:cs typeface="Arial" panose="020B0604020202020204" pitchFamily="34" charset="0"/>
              </a:rPr>
              <a:t>Our best practice recommendation is to assign access by groups or roles, but we also allow you to assign permission by user</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Domain permissions assigned by roles can allow access to All Domains </a:t>
            </a:r>
          </a:p>
          <a:p>
            <a:r>
              <a:rPr lang="en-AU" dirty="0">
                <a:latin typeface="Arial" panose="020B0604020202020204" pitchFamily="34" charset="0"/>
                <a:cs typeface="Arial" panose="020B0604020202020204" pitchFamily="34" charset="0"/>
              </a:rPr>
              <a:t>or</a:t>
            </a:r>
          </a:p>
          <a:p>
            <a:r>
              <a:rPr lang="en-AU" dirty="0">
                <a:latin typeface="Arial" panose="020B0604020202020204" pitchFamily="34" charset="0"/>
                <a:cs typeface="Arial" panose="020B0604020202020204" pitchFamily="34" charset="0"/>
              </a:rPr>
              <a:t>Limit users with this role to a specific domain or domains </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
        <p:nvSpPr>
          <p:cNvPr id="5" name="Header Placeholder 4"/>
          <p:cNvSpPr>
            <a:spLocks noGrp="1"/>
          </p:cNvSpPr>
          <p:nvPr>
            <p:ph type="hdr" sz="quarter" idx="11"/>
          </p:nvPr>
        </p:nvSpPr>
        <p:spPr/>
        <p:txBody>
          <a:bodyPr/>
          <a:lstStyle/>
          <a:p>
            <a:r>
              <a:rPr lang="en-US" smtClean="0"/>
              <a:t>Module 12 – Data Administration</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81664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The automatic assignment of data domains to records as a result of out-of-the-box business rules running in Service Anywhere is the recommended best practice. Data domains can also be assigned to records manually in specific instances, but this is not recommended as maintenance and automation become much more complicated</a:t>
            </a:r>
            <a:r>
              <a:rPr lang="en-US" dirty="0" smtClean="0">
                <a:latin typeface="Arial" panose="020B0604020202020204" pitchFamily="34" charset="0"/>
                <a:cs typeface="Arial" panose="020B0604020202020204" pitchFamily="34" charset="0"/>
              </a:rPr>
              <a:t>.</a:t>
            </a:r>
            <a:r>
              <a:rPr lang="en-US" dirty="0" smtClean="0"/>
              <a:t> For example, when a request is assigned to a particular group, the Primary data domain that is assigned to the group is automatically added to the data domains that are specified for the request, enabling all members of the assignment group to view that request</a:t>
            </a:r>
          </a:p>
          <a:p>
            <a:pPr marL="0" marR="0" indent="0" algn="l" defTabSz="914377" rtl="0" eaLnBrk="1" fontAlgn="auto" latinLnBrk="0" hangingPunct="1">
              <a:lnSpc>
                <a:spcPct val="100000"/>
              </a:lnSpc>
              <a:spcBef>
                <a:spcPts val="0"/>
              </a:spcBef>
              <a:spcAft>
                <a:spcPts val="0"/>
              </a:spcAft>
              <a:buClrTx/>
              <a:buSzTx/>
              <a:buFontTx/>
              <a:buNone/>
              <a:tabLst/>
              <a:defRPr/>
            </a:pPr>
            <a:endParaRPr lang="en-US" dirty="0" smtClean="0"/>
          </a:p>
          <a:p>
            <a:r>
              <a:rPr lang="en-US" dirty="0" smtClean="0">
                <a:effectLst/>
              </a:rPr>
              <a:t>When you create a record from an existing record, certain information is copied to the new record. For data domain segmentation, the data domain assignment is copied in the following cases:</a:t>
            </a:r>
          </a:p>
          <a:p>
            <a:r>
              <a:rPr lang="en-US" dirty="0" smtClean="0">
                <a:effectLst/>
              </a:rPr>
              <a:t>Creating a change, incident or release from a change.</a:t>
            </a:r>
          </a:p>
          <a:p>
            <a:r>
              <a:rPr lang="en-US" dirty="0" smtClean="0">
                <a:effectLst/>
              </a:rPr>
              <a:t>Creating a change, incident, or problem from an incident.</a:t>
            </a:r>
          </a:p>
          <a:p>
            <a:r>
              <a:rPr lang="en-US" dirty="0" smtClean="0">
                <a:effectLst/>
              </a:rPr>
              <a:t>Creating a change from a problem.</a:t>
            </a:r>
          </a:p>
          <a:p>
            <a:r>
              <a:rPr lang="en-US" dirty="0" smtClean="0">
                <a:effectLst/>
              </a:rPr>
              <a:t>Creating an incident from a request.</a:t>
            </a:r>
          </a:p>
          <a:p>
            <a:pPr marL="0" marR="0" indent="0" algn="l" defTabSz="914377" rtl="0" eaLnBrk="1" fontAlgn="auto" latinLnBrk="0" hangingPunct="1">
              <a:lnSpc>
                <a:spcPct val="100000"/>
              </a:lnSpc>
              <a:spcBef>
                <a:spcPts val="0"/>
              </a:spcBef>
              <a:spcAft>
                <a:spcPts val="0"/>
              </a:spcAft>
              <a:buClrTx/>
              <a:buSzTx/>
              <a:buFontTx/>
              <a:buNone/>
              <a:tabLst/>
              <a:defRPr/>
            </a:pPr>
            <a:endParaRPr lang="en-AU" dirty="0" smtClean="0"/>
          </a:p>
          <a:p>
            <a:r>
              <a:rPr lang="en-US" dirty="0" smtClean="0"/>
              <a:t>If you work with data domains and you want to manually change existing domain assignments, you must first add the </a:t>
            </a:r>
            <a:r>
              <a:rPr lang="en-US" b="1" dirty="0" smtClean="0"/>
              <a:t>Data domains</a:t>
            </a:r>
            <a:r>
              <a:rPr lang="en-US" dirty="0" smtClean="0"/>
              <a:t> field to the relevant forms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
        <p:nvSpPr>
          <p:cNvPr id="5" name="Header Placeholder 4"/>
          <p:cNvSpPr>
            <a:spLocks noGrp="1"/>
          </p:cNvSpPr>
          <p:nvPr>
            <p:ph type="hdr" sz="quarter" idx="11"/>
          </p:nvPr>
        </p:nvSpPr>
        <p:spPr/>
        <p:txBody>
          <a:bodyPr/>
          <a:lstStyle/>
          <a:p>
            <a:r>
              <a:rPr lang="en-US" smtClean="0"/>
              <a:t>Module 12 – Data Administration</a:t>
            </a:r>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60694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8388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46405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233484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86238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with 2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0" y="313419"/>
            <a:ext cx="10822941" cy="49859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438151"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672214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9280" y="2336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599279" y="485168"/>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12615" y="1142095"/>
            <a:ext cx="10969784" cy="4571999"/>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a:spLocks noGrp="1"/>
          </p:cNvSpPr>
          <p:nvPr>
            <p:ph type="dt" sz="half" idx="10"/>
          </p:nvPr>
        </p:nvSpPr>
        <p:spPr>
          <a:xfrm>
            <a:off x="5598212" y="6426104"/>
            <a:ext cx="995578" cy="210312"/>
          </a:xfrm>
          <a:prstGeom prst="rect">
            <a:avLst/>
          </a:prstGeom>
        </p:spPr>
        <p:txBody>
          <a:bodyPr/>
          <a:lstStyle/>
          <a:p>
            <a:fld id="{B6B04054-EE09-4615-A158-DA14B40B1AEA}" type="datetime4">
              <a:rPr lang="en-US" smtClean="0">
                <a:solidFill>
                  <a:prstClr val="black"/>
                </a:solidFill>
              </a:rPr>
              <a:t>30 January 2018 г.</a:t>
            </a:fld>
            <a:endParaRPr>
              <a:solidFill>
                <a:prstClr val="black"/>
              </a:solidFill>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08584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a:t>Click to edit Master title style</a:t>
            </a:r>
          </a:p>
        </p:txBody>
      </p:sp>
      <p:sp>
        <p:nvSpPr>
          <p:cNvPr id="3" name="Content Placeholder 2"/>
          <p:cNvSpPr>
            <a:spLocks noGrp="1"/>
          </p:cNvSpPr>
          <p:nvPr>
            <p:ph idx="1"/>
          </p:nvPr>
        </p:nvSpPr>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2" name="Date Placeholder 1"/>
          <p:cNvSpPr>
            <a:spLocks noGrp="1"/>
          </p:cNvSpPr>
          <p:nvPr>
            <p:ph type="dt" sz="half" idx="10"/>
          </p:nvPr>
        </p:nvSpPr>
        <p:spPr>
          <a:xfrm>
            <a:off x="5598212" y="6426104"/>
            <a:ext cx="995578" cy="210312"/>
          </a:xfrm>
          <a:prstGeom prst="rect">
            <a:avLst/>
          </a:prstGeom>
        </p:spPr>
        <p:txBody>
          <a:bodyPr/>
          <a:lstStyle/>
          <a:p>
            <a:fld id="{AE55C635-19FE-4B0C-94D5-2CB040091982}" type="datetime4">
              <a:rPr lang="en-US" smtClean="0">
                <a:solidFill>
                  <a:prstClr val="black"/>
                </a:solidFill>
              </a:rPr>
              <a:t>30 January 2018 г.</a:t>
            </a:fld>
            <a:endParaRPr>
              <a:solidFill>
                <a:prstClr val="black"/>
              </a:solidFill>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95553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a:t>Click to edit Master title style</a:t>
            </a: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a:t>Click to edit Master text styles</a:t>
            </a:r>
          </a:p>
        </p:txBody>
      </p:sp>
      <p:sp>
        <p:nvSpPr>
          <p:cNvPr id="4" name="Date Placeholder 3"/>
          <p:cNvSpPr>
            <a:spLocks noGrp="1"/>
          </p:cNvSpPr>
          <p:nvPr>
            <p:ph type="dt" sz="half" idx="10"/>
          </p:nvPr>
        </p:nvSpPr>
        <p:spPr>
          <a:xfrm>
            <a:off x="5598212" y="6426104"/>
            <a:ext cx="995578" cy="210312"/>
          </a:xfrm>
          <a:prstGeom prst="rect">
            <a:avLst/>
          </a:prstGeom>
        </p:spPr>
        <p:txBody>
          <a:bodyPr/>
          <a:lstStyle/>
          <a:p>
            <a:fld id="{0E49A993-6D74-4BE3-8501-63901EA1D028}" type="datetime4">
              <a:rPr lang="en-US" smtClean="0">
                <a:solidFill>
                  <a:prstClr val="black"/>
                </a:solidFill>
              </a:rPr>
              <a:t>30 January 2018 г.</a:t>
            </a:fld>
            <a:endParaRPr>
              <a:solidFill>
                <a:prstClr val="black"/>
              </a:solidFill>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4573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a:spLocks noGrp="1"/>
          </p:cNvSpPr>
          <p:nvPr>
            <p:ph type="dt" sz="half" idx="10"/>
          </p:nvPr>
        </p:nvSpPr>
        <p:spPr>
          <a:xfrm>
            <a:off x="5598212" y="6426104"/>
            <a:ext cx="995578" cy="210312"/>
          </a:xfrm>
          <a:prstGeom prst="rect">
            <a:avLst/>
          </a:prstGeom>
        </p:spPr>
        <p:txBody>
          <a:bodyPr/>
          <a:lstStyle/>
          <a:p>
            <a:fld id="{C4B77CED-6C67-48FA-8AE3-6108B095E645}" type="datetime4">
              <a:rPr lang="en-US" smtClean="0">
                <a:solidFill>
                  <a:prstClr val="black"/>
                </a:solidFill>
              </a:rPr>
              <a:t>30 January 2018 г.</a:t>
            </a:fld>
            <a:endParaRPr>
              <a:solidFill>
                <a:prstClr val="black"/>
              </a:solidFill>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22221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smtClean="0"/>
              <a:t>First level 28 pt</a:t>
            </a:r>
          </a:p>
          <a:p>
            <a:pPr lvl="1"/>
            <a:r>
              <a:rPr lang="en-US" dirty="0" smtClean="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10"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2" r:id="rId27"/>
    <p:sldLayoutId id="2147484043" r:id="rId28"/>
    <p:sldLayoutId id="2147484046" r:id="rId29"/>
    <p:sldLayoutId id="2147484047" r:id="rId30"/>
    <p:sldLayoutId id="2147484050" r:id="rId31"/>
    <p:sldLayoutId id="2147484052" r:id="rId32"/>
    <p:sldLayoutId id="2147484055" r:id="rId33"/>
    <p:sldLayoutId id="2147484057" r:id="rId34"/>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34.xml"/><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sp>
        <p:nvSpPr>
          <p:cNvPr id="2" name="Title 1"/>
          <p:cNvSpPr>
            <a:spLocks noGrp="1"/>
          </p:cNvSpPr>
          <p:nvPr>
            <p:ph type="ctrTitle"/>
          </p:nvPr>
        </p:nvSpPr>
        <p:spPr>
          <a:xfrm>
            <a:off x="930880" y="3459892"/>
            <a:ext cx="9765024" cy="1295895"/>
          </a:xfrm>
        </p:spPr>
        <p:txBody>
          <a:bodyPr>
            <a:normAutofit fontScale="90000"/>
          </a:bodyPr>
          <a:lstStyle/>
          <a:p>
            <a:r>
              <a:rPr lang="en-US" dirty="0" smtClean="0"/>
              <a:t>Module 13 – SMA-X Data Segmentation</a:t>
            </a:r>
            <a:br>
              <a:rPr lang="en-US" dirty="0" smtClean="0"/>
            </a:br>
            <a:endParaRPr lang="en-US" sz="4000" dirty="0"/>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Jan 2018</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39897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Assignment of data domains to </a:t>
            </a:r>
            <a:r>
              <a:rPr lang="en-US" sz="2800" dirty="0" smtClean="0"/>
              <a:t>records - </a:t>
            </a:r>
            <a:r>
              <a:rPr lang="en-AU" sz="2800" dirty="0" smtClean="0"/>
              <a:t>Automatically </a:t>
            </a:r>
            <a:r>
              <a:rPr lang="en-AU" sz="2800" dirty="0"/>
              <a:t>inheriting </a:t>
            </a:r>
            <a:r>
              <a:rPr lang="en-AU" sz="2800" dirty="0" smtClean="0"/>
              <a:t>domains</a:t>
            </a:r>
            <a:endParaRPr lang="en-US" sz="2800" dirty="0"/>
          </a:p>
        </p:txBody>
      </p:sp>
      <p:sp>
        <p:nvSpPr>
          <p:cNvPr id="6" name="Subtitle 5"/>
          <p:cNvSpPr>
            <a:spLocks noGrp="1"/>
          </p:cNvSpPr>
          <p:nvPr>
            <p:ph type="body" sz="quarter" idx="13"/>
          </p:nvPr>
        </p:nvSpPr>
        <p:spPr>
          <a:xfrm>
            <a:off x="946786" y="1246013"/>
            <a:ext cx="10969943" cy="381000"/>
          </a:xfrm>
        </p:spPr>
        <p:txBody>
          <a:bodyPr/>
          <a:lstStyle/>
          <a:p>
            <a:r>
              <a:rPr lang="en-US" sz="2000" dirty="0" smtClean="0"/>
              <a:t>Based on Groups and/or based on Users</a:t>
            </a:r>
            <a:endParaRPr lang="en-US" sz="2000" dirty="0"/>
          </a:p>
        </p:txBody>
      </p:sp>
      <p:pic>
        <p:nvPicPr>
          <p:cNvPr id="4" name="Picture 3"/>
          <p:cNvPicPr>
            <a:picLocks noChangeAspect="1"/>
          </p:cNvPicPr>
          <p:nvPr/>
        </p:nvPicPr>
        <p:blipFill>
          <a:blip r:embed="rId3"/>
          <a:stretch>
            <a:fillRect/>
          </a:stretch>
        </p:blipFill>
        <p:spPr>
          <a:xfrm>
            <a:off x="2115344" y="1903081"/>
            <a:ext cx="9464040" cy="3832860"/>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609441" y="4032729"/>
            <a:ext cx="5318760" cy="2682240"/>
          </a:xfrm>
          <a:prstGeom prst="rect">
            <a:avLst/>
          </a:prstGeom>
          <a:ln>
            <a:solidFill>
              <a:schemeClr val="tx1"/>
            </a:solidFill>
          </a:ln>
        </p:spPr>
      </p:pic>
      <p:sp>
        <p:nvSpPr>
          <p:cNvPr id="3" name="Rectangle 2"/>
          <p:cNvSpPr/>
          <p:nvPr/>
        </p:nvSpPr>
        <p:spPr bwMode="ltGray">
          <a:xfrm>
            <a:off x="7706725" y="4309470"/>
            <a:ext cx="3759561" cy="4560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400" dirty="0" err="1"/>
          </a:p>
        </p:txBody>
      </p:sp>
      <p:sp>
        <p:nvSpPr>
          <p:cNvPr id="9" name="Rectangle 8"/>
          <p:cNvSpPr/>
          <p:nvPr/>
        </p:nvSpPr>
        <p:spPr bwMode="ltGray">
          <a:xfrm>
            <a:off x="2168641" y="5338579"/>
            <a:ext cx="3759561" cy="4560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400" dirty="0" err="1"/>
          </a:p>
        </p:txBody>
      </p:sp>
    </p:spTree>
    <p:extLst>
      <p:ext uri="{BB962C8B-B14F-4D97-AF65-F5344CB8AC3E}">
        <p14:creationId xmlns:p14="http://schemas.microsoft.com/office/powerpoint/2010/main" val="11527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657" y="496508"/>
            <a:ext cx="10311765" cy="512021"/>
          </a:xfrm>
        </p:spPr>
        <p:txBody>
          <a:bodyPr/>
          <a:lstStyle/>
          <a:p>
            <a:r>
              <a:rPr lang="en-US" sz="2800" dirty="0" smtClean="0"/>
              <a:t>Data Domain can cause “disappearing” records</a:t>
            </a:r>
            <a:endParaRPr lang="en-US" sz="2800" dirty="0"/>
          </a:p>
        </p:txBody>
      </p:sp>
      <p:sp>
        <p:nvSpPr>
          <p:cNvPr id="4" name="Content Placeholder 3"/>
          <p:cNvSpPr>
            <a:spLocks noGrp="1"/>
          </p:cNvSpPr>
          <p:nvPr>
            <p:ph idx="1"/>
          </p:nvPr>
        </p:nvSpPr>
        <p:spPr>
          <a:xfrm>
            <a:off x="609600" y="1143000"/>
            <a:ext cx="10969784" cy="4952999"/>
          </a:xfrm>
        </p:spPr>
        <p:txBody>
          <a:bodyPr/>
          <a:lstStyle/>
          <a:p>
            <a:r>
              <a:rPr lang="en-US" sz="1600" dirty="0" smtClean="0"/>
              <a:t>All records assigned to the data domain are visible only to group members with access to the domain</a:t>
            </a:r>
          </a:p>
          <a:p>
            <a:r>
              <a:rPr lang="en-US" sz="1600" dirty="0" smtClean="0"/>
              <a:t>When a record is assigned or reassigned to this user or group, it will be visible only to groups with access to the domain</a:t>
            </a:r>
            <a:endParaRPr lang="en-US" sz="1600" dirty="0"/>
          </a:p>
          <a:p>
            <a:r>
              <a:rPr lang="en-US" sz="1600" dirty="0" smtClean="0"/>
              <a:t>Result is records can “disappear”, agent will get a light bulb warning and a message</a:t>
            </a:r>
          </a:p>
        </p:txBody>
      </p:sp>
      <p:pic>
        <p:nvPicPr>
          <p:cNvPr id="3" name="Picture 2"/>
          <p:cNvPicPr>
            <a:picLocks noChangeAspect="1"/>
          </p:cNvPicPr>
          <p:nvPr/>
        </p:nvPicPr>
        <p:blipFill>
          <a:blip r:embed="rId3"/>
          <a:stretch>
            <a:fillRect/>
          </a:stretch>
        </p:blipFill>
        <p:spPr>
          <a:xfrm>
            <a:off x="1435100" y="2266251"/>
            <a:ext cx="8445500" cy="4143693"/>
          </a:xfrm>
          <a:prstGeom prst="rect">
            <a:avLst/>
          </a:prstGeom>
        </p:spPr>
      </p:pic>
    </p:spTree>
    <p:extLst>
      <p:ext uri="{BB962C8B-B14F-4D97-AF65-F5344CB8AC3E}">
        <p14:creationId xmlns:p14="http://schemas.microsoft.com/office/powerpoint/2010/main" val="282582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Encryption</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858421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Encryption Domains</a:t>
            </a:r>
            <a:endParaRPr lang="en-US" sz="2800" dirty="0"/>
          </a:p>
        </p:txBody>
      </p:sp>
      <p:sp>
        <p:nvSpPr>
          <p:cNvPr id="3" name="Content Placeholder 2"/>
          <p:cNvSpPr>
            <a:spLocks noGrp="1"/>
          </p:cNvSpPr>
          <p:nvPr>
            <p:ph idx="1"/>
          </p:nvPr>
        </p:nvSpPr>
        <p:spPr/>
        <p:txBody>
          <a:bodyPr/>
          <a:lstStyle/>
          <a:p>
            <a:r>
              <a:rPr lang="en-US" sz="2000" dirty="0" smtClean="0"/>
              <a:t>Are different from data domains</a:t>
            </a:r>
          </a:p>
          <a:p>
            <a:r>
              <a:rPr lang="en-US" sz="2000" dirty="0" smtClean="0"/>
              <a:t>Are used to encrypt sensitive data and to restrict access to that data so selected users</a:t>
            </a:r>
          </a:p>
          <a:p>
            <a:r>
              <a:rPr lang="en-US" sz="2000" dirty="0" smtClean="0"/>
              <a:t>Require a verification code to view the data in each encryption domain</a:t>
            </a:r>
            <a:endParaRPr lang="en-US" sz="2000" dirty="0"/>
          </a:p>
        </p:txBody>
      </p:sp>
    </p:spTree>
    <p:extLst>
      <p:ext uri="{BB962C8B-B14F-4D97-AF65-F5344CB8AC3E}">
        <p14:creationId xmlns:p14="http://schemas.microsoft.com/office/powerpoint/2010/main" val="83188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Encryption Domain review</a:t>
            </a:r>
            <a:endParaRPr lang="en-US" sz="2800" dirty="0"/>
          </a:p>
        </p:txBody>
      </p:sp>
      <p:sp>
        <p:nvSpPr>
          <p:cNvPr id="10" name="Text Placeholder 9"/>
          <p:cNvSpPr>
            <a:spLocks noGrp="1"/>
          </p:cNvSpPr>
          <p:nvPr>
            <p:ph type="body" sz="quarter" idx="14"/>
          </p:nvPr>
        </p:nvSpPr>
        <p:spPr/>
        <p:txBody>
          <a:bodyPr/>
          <a:lstStyle/>
          <a:p>
            <a:r>
              <a:rPr lang="en-US" sz="2000" dirty="0" smtClean="0"/>
              <a:t>1.  Create Encryption Domain and add groups to the domain</a:t>
            </a:r>
            <a:endParaRPr lang="en-US" sz="2000" dirty="0"/>
          </a:p>
        </p:txBody>
      </p:sp>
      <p:sp>
        <p:nvSpPr>
          <p:cNvPr id="5" name="Slide Number Placeholder 4"/>
          <p:cNvSpPr>
            <a:spLocks noGrp="1"/>
          </p:cNvSpPr>
          <p:nvPr>
            <p:ph type="sldNum" sz="quarter" idx="12"/>
          </p:nvPr>
        </p:nvSpPr>
        <p:spPr/>
        <p:txBody>
          <a:bodyPr/>
          <a:lstStyle/>
          <a:p>
            <a:fld id="{B016F8AB-BCEA-4347-8BA6-BE776009BC89}" type="slidenum">
              <a:rPr lang="en-US" smtClean="0">
                <a:solidFill>
                  <a:srgbClr val="617D78"/>
                </a:solidFill>
              </a:rPr>
              <a:pPr/>
              <a:t>14</a:t>
            </a:fld>
            <a:endParaRPr lang="en-US">
              <a:solidFill>
                <a:srgbClr val="617D78"/>
              </a:solidFill>
            </a:endParaRPr>
          </a:p>
        </p:txBody>
      </p:sp>
      <p:pic>
        <p:nvPicPr>
          <p:cNvPr id="4" name="Picture 3"/>
          <p:cNvPicPr>
            <a:picLocks noChangeAspect="1"/>
          </p:cNvPicPr>
          <p:nvPr/>
        </p:nvPicPr>
        <p:blipFill>
          <a:blip r:embed="rId2"/>
          <a:stretch>
            <a:fillRect/>
          </a:stretch>
        </p:blipFill>
        <p:spPr>
          <a:xfrm>
            <a:off x="609441" y="2016252"/>
            <a:ext cx="10752548" cy="4282948"/>
          </a:xfrm>
          <a:prstGeom prst="rect">
            <a:avLst/>
          </a:prstGeom>
        </p:spPr>
      </p:pic>
    </p:spTree>
    <p:extLst>
      <p:ext uri="{BB962C8B-B14F-4D97-AF65-F5344CB8AC3E}">
        <p14:creationId xmlns:p14="http://schemas.microsoft.com/office/powerpoint/2010/main" val="423508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2</a:t>
            </a:r>
            <a:r>
              <a:rPr lang="en-US" sz="2800" dirty="0" smtClean="0"/>
              <a:t>.  Generate verification codes for user passcodes</a:t>
            </a:r>
            <a:endParaRPr lang="en-US" sz="2800" dirty="0"/>
          </a:p>
        </p:txBody>
      </p:sp>
      <p:sp>
        <p:nvSpPr>
          <p:cNvPr id="3" name="Text Placeholder 2"/>
          <p:cNvSpPr>
            <a:spLocks noGrp="1"/>
          </p:cNvSpPr>
          <p:nvPr>
            <p:ph type="body" sz="quarter" idx="13"/>
          </p:nvPr>
        </p:nvSpPr>
        <p:spPr/>
        <p:txBody>
          <a:bodyPr/>
          <a:lstStyle/>
          <a:p>
            <a:r>
              <a:rPr lang="en-US" sz="2000" dirty="0" smtClean="0"/>
              <a:t>Verifier goes to his Profile and Preferences page by clicking on his avatar</a:t>
            </a:r>
            <a:endParaRPr lang="en-US" sz="2000" dirty="0"/>
          </a:p>
        </p:txBody>
      </p:sp>
      <p:sp>
        <p:nvSpPr>
          <p:cNvPr id="4" name="Text Placeholder 3"/>
          <p:cNvSpPr>
            <a:spLocks noGrp="1"/>
          </p:cNvSpPr>
          <p:nvPr>
            <p:ph type="body" sz="quarter" idx="14"/>
          </p:nvPr>
        </p:nvSpPr>
        <p:spPr/>
        <p:txBody>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0" y="1374913"/>
            <a:ext cx="4500055" cy="4117975"/>
          </a:xfrm>
        </p:spPr>
      </p:pic>
      <p:sp>
        <p:nvSpPr>
          <p:cNvPr id="6" name="Slide Number Placeholder 5"/>
          <p:cNvSpPr>
            <a:spLocks noGrp="1"/>
          </p:cNvSpPr>
          <p:nvPr>
            <p:ph type="sldNum" sz="quarter" idx="12"/>
          </p:nvPr>
        </p:nvSpPr>
        <p:spPr/>
        <p:txBody>
          <a:bodyPr/>
          <a:lstStyle/>
          <a:p>
            <a:fld id="{B016F8AB-BCEA-4347-8BA6-BE776009BC89}" type="slidenum">
              <a:rPr lang="en-US" smtClean="0">
                <a:solidFill>
                  <a:srgbClr val="617D78"/>
                </a:solidFill>
              </a:rPr>
              <a:pPr/>
              <a:t>15</a:t>
            </a:fld>
            <a:endParaRPr lang="en-US">
              <a:solidFill>
                <a:srgbClr val="617D78"/>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118242"/>
            <a:ext cx="4648072" cy="434891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619" y="3405229"/>
            <a:ext cx="6019800" cy="3431577"/>
          </a:xfrm>
          <a:prstGeom prst="rect">
            <a:avLst/>
          </a:prstGeom>
        </p:spPr>
      </p:pic>
      <p:sp>
        <p:nvSpPr>
          <p:cNvPr id="10" name="Rectangle 9"/>
          <p:cNvSpPr/>
          <p:nvPr/>
        </p:nvSpPr>
        <p:spPr bwMode="ltGray">
          <a:xfrm>
            <a:off x="799791" y="4114800"/>
            <a:ext cx="1257609" cy="292197"/>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22410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9440" y="1524000"/>
            <a:ext cx="11030743" cy="4740593"/>
          </a:xfrm>
          <a:prstGeom prst="rect">
            <a:avLst/>
          </a:prstGeom>
        </p:spPr>
      </p:pic>
      <p:sp>
        <p:nvSpPr>
          <p:cNvPr id="2" name="Title 1"/>
          <p:cNvSpPr>
            <a:spLocks noGrp="1"/>
          </p:cNvSpPr>
          <p:nvPr>
            <p:ph type="title"/>
          </p:nvPr>
        </p:nvSpPr>
        <p:spPr/>
        <p:txBody>
          <a:bodyPr/>
          <a:lstStyle/>
          <a:p>
            <a:r>
              <a:rPr lang="en-US" sz="2800" dirty="0"/>
              <a:t>3</a:t>
            </a:r>
            <a:r>
              <a:rPr lang="en-US" sz="2800" dirty="0" smtClean="0"/>
              <a:t>.  Generate verification codes for users of encryption domain</a:t>
            </a:r>
            <a:endParaRPr lang="en-US" sz="2800" dirty="0"/>
          </a:p>
        </p:txBody>
      </p:sp>
      <p:sp>
        <p:nvSpPr>
          <p:cNvPr id="3" name="Text Placeholder 2"/>
          <p:cNvSpPr>
            <a:spLocks noGrp="1"/>
          </p:cNvSpPr>
          <p:nvPr>
            <p:ph type="body" sz="quarter" idx="13"/>
          </p:nvPr>
        </p:nvSpPr>
        <p:spPr/>
        <p:txBody>
          <a:bodyPr/>
          <a:lstStyle/>
          <a:p>
            <a:r>
              <a:rPr lang="en-US" sz="2000" dirty="0"/>
              <a:t>a</a:t>
            </a:r>
            <a:r>
              <a:rPr lang="en-US" sz="2000" dirty="0" smtClean="0"/>
              <a:t>nd then share both verification codes with user</a:t>
            </a:r>
            <a:endParaRPr lang="en-US" sz="2000" dirty="0"/>
          </a:p>
        </p:txBody>
      </p:sp>
      <p:sp>
        <p:nvSpPr>
          <p:cNvPr id="7" name="Slide Number Placeholder 6"/>
          <p:cNvSpPr>
            <a:spLocks noGrp="1"/>
          </p:cNvSpPr>
          <p:nvPr>
            <p:ph type="sldNum" sz="quarter" idx="12"/>
          </p:nvPr>
        </p:nvSpPr>
        <p:spPr/>
        <p:txBody>
          <a:bodyPr/>
          <a:lstStyle/>
          <a:p>
            <a:fld id="{B016F8AB-BCEA-4347-8BA6-BE776009BC89}" type="slidenum">
              <a:rPr lang="en-US" smtClean="0">
                <a:solidFill>
                  <a:srgbClr val="617D78"/>
                </a:solidFill>
              </a:rPr>
              <a:pPr/>
              <a:t>16</a:t>
            </a:fld>
            <a:endParaRPr lang="en-US">
              <a:solidFill>
                <a:srgbClr val="617D78"/>
              </a:solidFill>
            </a:endParaRPr>
          </a:p>
        </p:txBody>
      </p:sp>
      <p:sp>
        <p:nvSpPr>
          <p:cNvPr id="12" name="Rectangle 11"/>
          <p:cNvSpPr/>
          <p:nvPr/>
        </p:nvSpPr>
        <p:spPr bwMode="ltGray">
          <a:xfrm>
            <a:off x="8382000" y="5181600"/>
            <a:ext cx="381000" cy="38100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pic>
        <p:nvPicPr>
          <p:cNvPr id="13" name="Picture 12"/>
          <p:cNvPicPr>
            <a:picLocks noChangeAspect="1"/>
          </p:cNvPicPr>
          <p:nvPr/>
        </p:nvPicPr>
        <p:blipFill>
          <a:blip r:embed="rId4"/>
          <a:stretch>
            <a:fillRect/>
          </a:stretch>
        </p:blipFill>
        <p:spPr>
          <a:xfrm>
            <a:off x="3160059" y="2312446"/>
            <a:ext cx="4152900" cy="1880250"/>
          </a:xfrm>
          <a:prstGeom prst="rect">
            <a:avLst/>
          </a:prstGeom>
        </p:spPr>
      </p:pic>
      <p:pic>
        <p:nvPicPr>
          <p:cNvPr id="14" name="Picture 13"/>
          <p:cNvPicPr>
            <a:picLocks noChangeAspect="1"/>
          </p:cNvPicPr>
          <p:nvPr/>
        </p:nvPicPr>
        <p:blipFill>
          <a:blip r:embed="rId5"/>
          <a:stretch>
            <a:fillRect/>
          </a:stretch>
        </p:blipFill>
        <p:spPr>
          <a:xfrm>
            <a:off x="7467600" y="2199861"/>
            <a:ext cx="4413935" cy="2105420"/>
          </a:xfrm>
          <a:prstGeom prst="rect">
            <a:avLst/>
          </a:prstGeom>
        </p:spPr>
      </p:pic>
    </p:spTree>
    <p:extLst>
      <p:ext uri="{BB962C8B-B14F-4D97-AF65-F5344CB8AC3E}">
        <p14:creationId xmlns:p14="http://schemas.microsoft.com/office/powerpoint/2010/main" val="134684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230" y="556273"/>
            <a:ext cx="10311765" cy="586727"/>
          </a:xfrm>
        </p:spPr>
        <p:txBody>
          <a:bodyPr/>
          <a:lstStyle/>
          <a:p>
            <a:r>
              <a:rPr lang="en-US" sz="2800" dirty="0" smtClean="0"/>
              <a:t>Encryption Domain review</a:t>
            </a:r>
            <a:endParaRPr lang="en-US" sz="2800" dirty="0"/>
          </a:p>
        </p:txBody>
      </p:sp>
      <p:sp>
        <p:nvSpPr>
          <p:cNvPr id="3" name="Text Placeholder 2"/>
          <p:cNvSpPr>
            <a:spLocks noGrp="1"/>
          </p:cNvSpPr>
          <p:nvPr>
            <p:ph type="body" idx="1"/>
          </p:nvPr>
        </p:nvSpPr>
        <p:spPr>
          <a:xfrm>
            <a:off x="609441" y="1091004"/>
            <a:ext cx="4139453" cy="701039"/>
          </a:xfrm>
        </p:spPr>
        <p:txBody>
          <a:bodyPr/>
          <a:lstStyle/>
          <a:p>
            <a:r>
              <a:rPr lang="en-US" dirty="0"/>
              <a:t>4</a:t>
            </a:r>
            <a:r>
              <a:rPr lang="en-US" dirty="0" smtClean="0"/>
              <a:t>.  User creates passcode</a:t>
            </a:r>
            <a:endParaRPr lang="en-US" dirty="0"/>
          </a:p>
        </p:txBody>
      </p:sp>
      <p:sp>
        <p:nvSpPr>
          <p:cNvPr id="5" name="Text Placeholder 4"/>
          <p:cNvSpPr>
            <a:spLocks noGrp="1"/>
          </p:cNvSpPr>
          <p:nvPr>
            <p:ph type="body" sz="quarter" idx="3"/>
          </p:nvPr>
        </p:nvSpPr>
        <p:spPr>
          <a:xfrm>
            <a:off x="6278879" y="1265127"/>
            <a:ext cx="5303520" cy="701039"/>
          </a:xfrm>
        </p:spPr>
        <p:txBody>
          <a:bodyPr>
            <a:normAutofit fontScale="85000" lnSpcReduction="20000"/>
          </a:bodyPr>
          <a:lstStyle/>
          <a:p>
            <a:r>
              <a:rPr lang="en-US" dirty="0"/>
              <a:t>5</a:t>
            </a:r>
            <a:r>
              <a:rPr lang="en-US" dirty="0" smtClean="0"/>
              <a:t>. </a:t>
            </a:r>
            <a:r>
              <a:rPr lang="en-US" dirty="0"/>
              <a:t>User enters encryption domain verification code and passcode verification code </a:t>
            </a:r>
            <a:r>
              <a:rPr lang="en-US" dirty="0" smtClean="0"/>
              <a:t>(provided by verifier) the first time</a:t>
            </a:r>
            <a:endParaRPr lang="en-US" dirty="0"/>
          </a:p>
        </p:txBody>
      </p:sp>
      <p:sp>
        <p:nvSpPr>
          <p:cNvPr id="7" name="Slide Number Placeholder 6"/>
          <p:cNvSpPr>
            <a:spLocks noGrp="1"/>
          </p:cNvSpPr>
          <p:nvPr>
            <p:ph type="sldNum" sz="quarter" idx="4294967295"/>
          </p:nvPr>
        </p:nvSpPr>
        <p:spPr>
          <a:xfrm>
            <a:off x="11049000" y="6430868"/>
            <a:ext cx="533399" cy="232147"/>
          </a:xfrm>
          <a:prstGeom prst="rect">
            <a:avLst/>
          </a:prstGeom>
        </p:spPr>
        <p:txBody>
          <a:bodyPr/>
          <a:lstStyle/>
          <a:p>
            <a:fld id="{B016F8AB-BCEA-4347-8BA6-BE776009BC89}" type="slidenum">
              <a:rPr lang="en-US" smtClean="0">
                <a:solidFill>
                  <a:srgbClr val="617D78"/>
                </a:solidFill>
              </a:rPr>
              <a:pPr/>
              <a:t>17</a:t>
            </a:fld>
            <a:endParaRPr lang="en-US">
              <a:solidFill>
                <a:srgbClr val="617D78"/>
              </a:solidFill>
            </a:endParaRPr>
          </a:p>
        </p:txBody>
      </p:sp>
      <p:pic>
        <p:nvPicPr>
          <p:cNvPr id="10" name="Content Placeholder 7"/>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324600" y="2057400"/>
            <a:ext cx="5016000" cy="4191000"/>
          </a:xfrm>
        </p:spPr>
      </p:pic>
      <p:pic>
        <p:nvPicPr>
          <p:cNvPr id="13" name="Content Placeholder 12"/>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09441" y="1966166"/>
            <a:ext cx="5303838" cy="2411194"/>
          </a:xfrm>
        </p:spPr>
      </p:pic>
    </p:spTree>
    <p:extLst>
      <p:ext uri="{BB962C8B-B14F-4D97-AF65-F5344CB8AC3E}">
        <p14:creationId xmlns:p14="http://schemas.microsoft.com/office/powerpoint/2010/main" val="410102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6.   User gets visibility to encrypted field contents (decrypted)</a:t>
            </a:r>
            <a:endParaRPr lang="en-US" sz="2800"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7796" y="1228344"/>
            <a:ext cx="9149743" cy="4572000"/>
          </a:xfrm>
        </p:spPr>
      </p:pic>
      <p:sp>
        <p:nvSpPr>
          <p:cNvPr id="7" name="Slide Number Placeholder 6"/>
          <p:cNvSpPr>
            <a:spLocks noGrp="1"/>
          </p:cNvSpPr>
          <p:nvPr>
            <p:ph type="sldNum" sz="quarter" idx="12"/>
          </p:nvPr>
        </p:nvSpPr>
        <p:spPr/>
        <p:txBody>
          <a:bodyPr/>
          <a:lstStyle/>
          <a:p>
            <a:fld id="{B016F8AB-BCEA-4347-8BA6-BE776009BC89}" type="slidenum">
              <a:rPr lang="en-US" smtClean="0">
                <a:solidFill>
                  <a:srgbClr val="617D78"/>
                </a:solidFill>
              </a:rPr>
              <a:pPr/>
              <a:t>18</a:t>
            </a:fld>
            <a:endParaRPr lang="en-US">
              <a:solidFill>
                <a:srgbClr val="617D78"/>
              </a:solidFill>
            </a:endParaRPr>
          </a:p>
        </p:txBody>
      </p:sp>
      <p:sp>
        <p:nvSpPr>
          <p:cNvPr id="12" name="Rectangle 11"/>
          <p:cNvSpPr/>
          <p:nvPr/>
        </p:nvSpPr>
        <p:spPr bwMode="ltGray">
          <a:xfrm>
            <a:off x="6781800" y="4191000"/>
            <a:ext cx="3505200" cy="38100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277108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Passcode only required thereafter</a:t>
            </a:r>
            <a:endParaRPr lang="en-US" sz="2800" dirty="0"/>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617D78"/>
                </a:solidFill>
              </a:rPr>
              <a:pPr/>
              <a:t>19</a:t>
            </a:fld>
            <a:endParaRPr lang="en-US">
              <a:solidFill>
                <a:srgbClr val="617D78"/>
              </a:solidFill>
            </a:endParaRPr>
          </a:p>
        </p:txBody>
      </p:sp>
      <p:pic>
        <p:nvPicPr>
          <p:cNvPr id="5"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0331" y="1524000"/>
            <a:ext cx="5768162" cy="4572000"/>
          </a:xfrm>
        </p:spPr>
      </p:pic>
    </p:spTree>
    <p:extLst>
      <p:ext uri="{BB962C8B-B14F-4D97-AF65-F5344CB8AC3E}">
        <p14:creationId xmlns:p14="http://schemas.microsoft.com/office/powerpoint/2010/main" val="43796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946786" y="1728000"/>
            <a:ext cx="10524778" cy="4452138"/>
          </a:xfrm>
        </p:spPr>
        <p:txBody>
          <a:bodyPr>
            <a:normAutofit/>
          </a:bodyPr>
          <a:lstStyle/>
          <a:p>
            <a:pPr marL="0" indent="0">
              <a:buNone/>
            </a:pPr>
            <a:r>
              <a:rPr lang="en-US" dirty="0"/>
              <a:t>After completing this module, you should be able to:</a:t>
            </a:r>
          </a:p>
          <a:p>
            <a:r>
              <a:rPr lang="en-US" dirty="0" smtClean="0"/>
              <a:t>Describe the features of Data domain segmentation</a:t>
            </a:r>
            <a:endParaRPr lang="en-US" dirty="0" smtClean="0"/>
          </a:p>
          <a:p>
            <a:r>
              <a:rPr lang="en-US" dirty="0" smtClean="0"/>
              <a:t>Understand differences between Data segmentation and encryption</a:t>
            </a:r>
          </a:p>
          <a:p>
            <a:r>
              <a:rPr lang="en-US" dirty="0" smtClean="0"/>
              <a:t>Configure Data domains and groups</a:t>
            </a:r>
          </a:p>
          <a:p>
            <a:r>
              <a:rPr lang="en-US" dirty="0" smtClean="0"/>
              <a:t>Configure encrypted fields</a:t>
            </a: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B016F8AB-BCEA-4347-8BA6-BE776009BC89}" type="slidenum">
              <a:rPr lang="en-US" smtClean="0"/>
              <a:pPr/>
              <a:t>2</a:t>
            </a:fld>
            <a:endParaRPr lang="en-US"/>
          </a:p>
        </p:txBody>
      </p:sp>
    </p:spTree>
    <p:extLst>
      <p:ext uri="{BB962C8B-B14F-4D97-AF65-F5344CB8AC3E}">
        <p14:creationId xmlns:p14="http://schemas.microsoft.com/office/powerpoint/2010/main" val="349645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6919076" y="299295"/>
            <a:ext cx="4925941" cy="3866924"/>
          </a:xfrm>
          <a:prstGeom prst="rect">
            <a:avLst/>
          </a:prstGeom>
        </p:spPr>
      </p:pic>
      <p:sp>
        <p:nvSpPr>
          <p:cNvPr id="2" name="Title 1"/>
          <p:cNvSpPr>
            <a:spLocks noGrp="1"/>
          </p:cNvSpPr>
          <p:nvPr>
            <p:ph type="title"/>
          </p:nvPr>
        </p:nvSpPr>
        <p:spPr>
          <a:xfrm>
            <a:off x="612456" y="299295"/>
            <a:ext cx="10969943" cy="411480"/>
          </a:xfrm>
        </p:spPr>
        <p:txBody>
          <a:bodyPr/>
          <a:lstStyle/>
          <a:p>
            <a:r>
              <a:rPr lang="en-AU" sz="2800" dirty="0"/>
              <a:t>Field Level Encryption</a:t>
            </a:r>
            <a:endParaRPr lang="en-US" sz="2800" dirty="0"/>
          </a:p>
        </p:txBody>
      </p:sp>
      <p:sp>
        <p:nvSpPr>
          <p:cNvPr id="6" name="Text Placeholder 5"/>
          <p:cNvSpPr>
            <a:spLocks noGrp="1"/>
          </p:cNvSpPr>
          <p:nvPr>
            <p:ph type="body" sz="quarter" idx="13"/>
          </p:nvPr>
        </p:nvSpPr>
        <p:spPr>
          <a:xfrm>
            <a:off x="612455" y="761095"/>
            <a:ext cx="10969943" cy="381000"/>
          </a:xfrm>
        </p:spPr>
        <p:txBody>
          <a:bodyPr/>
          <a:lstStyle/>
          <a:p>
            <a:r>
              <a:rPr lang="en-US" sz="1800" dirty="0" smtClean="0"/>
              <a:t>Steps to setup field encryption</a:t>
            </a:r>
            <a:endParaRPr lang="en-US" sz="1800" dirty="0"/>
          </a:p>
        </p:txBody>
      </p:sp>
      <p:sp>
        <p:nvSpPr>
          <p:cNvPr id="3" name="Content Placeholder 2"/>
          <p:cNvSpPr>
            <a:spLocks noGrp="1"/>
          </p:cNvSpPr>
          <p:nvPr>
            <p:ph idx="1"/>
          </p:nvPr>
        </p:nvSpPr>
        <p:spPr/>
        <p:txBody>
          <a:bodyPr/>
          <a:lstStyle/>
          <a:p>
            <a:pPr marL="342891" indent="-342891">
              <a:buFont typeface="+mj-lt"/>
              <a:buAutoNum type="arabicPeriod"/>
            </a:pPr>
            <a:endParaRPr lang="en-AU" sz="2000" dirty="0" smtClean="0"/>
          </a:p>
          <a:p>
            <a:pPr marL="342891" indent="-342891">
              <a:buFont typeface="+mj-lt"/>
              <a:buAutoNum type="arabicPeriod"/>
            </a:pPr>
            <a:r>
              <a:rPr lang="en-AU" sz="2000" dirty="0" smtClean="0"/>
              <a:t>Create and configure encryption domain</a:t>
            </a:r>
          </a:p>
          <a:p>
            <a:pPr marL="342891" indent="-342891">
              <a:buFont typeface="+mj-lt"/>
              <a:buAutoNum type="arabicPeriod"/>
            </a:pPr>
            <a:r>
              <a:rPr lang="en-AU" sz="2000" dirty="0" smtClean="0"/>
              <a:t>Create and store encryption keys</a:t>
            </a:r>
          </a:p>
          <a:p>
            <a:pPr marL="342891" indent="-342891">
              <a:buFont typeface="+mj-lt"/>
              <a:buAutoNum type="arabicPeriod"/>
            </a:pPr>
            <a:r>
              <a:rPr lang="en-AU" sz="2000" dirty="0" smtClean="0"/>
              <a:t>Create verification codes for all domain members</a:t>
            </a:r>
            <a:endParaRPr lang="en-AU" sz="2000" dirty="0"/>
          </a:p>
          <a:p>
            <a:pPr marL="342891" indent="-342891">
              <a:buFont typeface="+mj-lt"/>
              <a:buAutoNum type="arabicPeriod"/>
            </a:pPr>
            <a:r>
              <a:rPr lang="en-AU" sz="2000" dirty="0" smtClean="0"/>
              <a:t>Chose (or create) field and mark as </a:t>
            </a:r>
            <a:r>
              <a:rPr lang="en-AU" sz="2000" dirty="0" smtClean="0"/>
              <a:t>encrypted</a:t>
            </a:r>
          </a:p>
          <a:p>
            <a:pPr marL="342891" indent="-342891">
              <a:buFont typeface="+mj-lt"/>
              <a:buAutoNum type="arabicPeriod"/>
            </a:pPr>
            <a:r>
              <a:rPr lang="en-AU" sz="2000" dirty="0" smtClean="0"/>
              <a:t>5. Add </a:t>
            </a:r>
            <a:r>
              <a:rPr lang="en-AU" sz="2000" dirty="0" smtClean="0"/>
              <a:t>field to form</a:t>
            </a:r>
          </a:p>
          <a:p>
            <a:pPr marL="342891" indent="-342891">
              <a:buFont typeface="+mj-lt"/>
              <a:buAutoNum type="arabicPeriod"/>
            </a:pPr>
            <a:endParaRPr lang="en-AU" sz="2000" dirty="0" smtClean="0"/>
          </a:p>
          <a:p>
            <a:pPr marL="342891" indent="-342891">
              <a:buFont typeface="+mj-lt"/>
              <a:buAutoNum type="arabicPeriod"/>
            </a:pPr>
            <a:endParaRPr lang="en-AU" sz="2000" dirty="0" smtClean="0"/>
          </a:p>
          <a:p>
            <a:pPr marL="342891" indent="-342891">
              <a:buFont typeface="+mj-lt"/>
              <a:buAutoNum type="arabicPeriod"/>
            </a:pPr>
            <a:endParaRPr lang="en-US" sz="2000" dirty="0"/>
          </a:p>
        </p:txBody>
      </p:sp>
      <p:pic>
        <p:nvPicPr>
          <p:cNvPr id="8" name="Picture 7"/>
          <p:cNvPicPr>
            <a:picLocks noChangeAspect="1"/>
          </p:cNvPicPr>
          <p:nvPr/>
        </p:nvPicPr>
        <p:blipFill>
          <a:blip r:embed="rId4"/>
          <a:stretch>
            <a:fillRect/>
          </a:stretch>
        </p:blipFill>
        <p:spPr>
          <a:xfrm>
            <a:off x="3067975" y="3204225"/>
            <a:ext cx="5347816" cy="3471863"/>
          </a:xfrm>
          <a:prstGeom prst="rect">
            <a:avLst/>
          </a:prstGeom>
        </p:spPr>
      </p:pic>
    </p:spTree>
    <p:extLst>
      <p:ext uri="{BB962C8B-B14F-4D97-AF65-F5344CB8AC3E}">
        <p14:creationId xmlns:p14="http://schemas.microsoft.com/office/powerpoint/2010/main" val="183214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a:t>
            </a:r>
            <a:endParaRPr lang="en-US" dirty="0"/>
          </a:p>
        </p:txBody>
      </p:sp>
      <p:sp>
        <p:nvSpPr>
          <p:cNvPr id="3" name="Content Placeholder 2"/>
          <p:cNvSpPr>
            <a:spLocks noGrp="1"/>
          </p:cNvSpPr>
          <p:nvPr>
            <p:ph idx="1"/>
          </p:nvPr>
        </p:nvSpPr>
        <p:spPr/>
        <p:txBody>
          <a:bodyPr/>
          <a:lstStyle/>
          <a:p>
            <a:pPr marL="0" indent="0">
              <a:buNone/>
            </a:pPr>
            <a:r>
              <a:rPr lang="en-US" dirty="0" smtClean="0"/>
              <a:t>Practice </a:t>
            </a:r>
            <a:r>
              <a:rPr lang="en-US" dirty="0" smtClean="0"/>
              <a:t>the Demo segmentation card</a:t>
            </a: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617D78"/>
                </a:solidFill>
              </a:rPr>
              <a:pPr/>
              <a:t>21</a:t>
            </a:fld>
            <a:endParaRPr lang="en-US">
              <a:solidFill>
                <a:srgbClr val="617D78"/>
              </a:solidFill>
            </a:endParaRPr>
          </a:p>
        </p:txBody>
      </p:sp>
    </p:spTree>
    <p:extLst>
      <p:ext uri="{BB962C8B-B14F-4D97-AF65-F5344CB8AC3E}">
        <p14:creationId xmlns:p14="http://schemas.microsoft.com/office/powerpoint/2010/main" val="44359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Lab Exercises</a:t>
            </a:r>
            <a:endParaRPr lang="en-US" dirty="0"/>
          </a:p>
        </p:txBody>
      </p:sp>
      <p:sp>
        <p:nvSpPr>
          <p:cNvPr id="5" name="Slide Number Placeholder 4"/>
          <p:cNvSpPr>
            <a:spLocks noGrp="1"/>
          </p:cNvSpPr>
          <p:nvPr>
            <p:ph type="sldNum" sz="quarter" idx="4"/>
          </p:nvPr>
        </p:nvSpPr>
        <p:spPr/>
        <p:txBody>
          <a:bodyPr/>
          <a:lstStyle/>
          <a:p>
            <a:fld id="{B016F8AB-BCEA-4347-8BA6-BE776009BC89}" type="slidenum">
              <a:rPr lang="en-US" smtClean="0"/>
              <a:t>22</a:t>
            </a:fld>
            <a:endParaRPr lang="en-US"/>
          </a:p>
        </p:txBody>
      </p:sp>
      <p:sp>
        <p:nvSpPr>
          <p:cNvPr id="2" name="Content Placeholder 1"/>
          <p:cNvSpPr>
            <a:spLocks noGrp="1"/>
          </p:cNvSpPr>
          <p:nvPr>
            <p:ph idx="1"/>
          </p:nvPr>
        </p:nvSpPr>
        <p:spPr>
          <a:xfrm>
            <a:off x="605790" y="1349758"/>
            <a:ext cx="7940681" cy="5235505"/>
          </a:xfrm>
        </p:spPr>
        <p:txBody>
          <a:bodyPr/>
          <a:lstStyle/>
          <a:p>
            <a:endParaRPr lang="en-US" dirty="0"/>
          </a:p>
        </p:txBody>
      </p:sp>
      <p:grpSp>
        <p:nvGrpSpPr>
          <p:cNvPr id="21" name="Group 20"/>
          <p:cNvGrpSpPr>
            <a:grpSpLocks noChangeAspect="1"/>
          </p:cNvGrpSpPr>
          <p:nvPr/>
        </p:nvGrpSpPr>
        <p:grpSpPr>
          <a:xfrm>
            <a:off x="9818949" y="4011752"/>
            <a:ext cx="1932883" cy="2414353"/>
            <a:chOff x="5861275" y="443523"/>
            <a:chExt cx="2471272" cy="3086844"/>
          </a:xfrm>
        </p:grpSpPr>
        <p:grpSp>
          <p:nvGrpSpPr>
            <p:cNvPr id="22" name="Group 21"/>
            <p:cNvGrpSpPr/>
            <p:nvPr/>
          </p:nvGrpSpPr>
          <p:grpSpPr>
            <a:xfrm>
              <a:off x="6248893" y="443523"/>
              <a:ext cx="2083654" cy="1788232"/>
              <a:chOff x="6791325" y="443524"/>
              <a:chExt cx="2083655" cy="1788232"/>
            </a:xfrm>
          </p:grpSpPr>
          <p:sp>
            <p:nvSpPr>
              <p:cNvPr id="24" name="Rectangle 23"/>
              <p:cNvSpPr/>
              <p:nvPr/>
            </p:nvSpPr>
            <p:spPr bwMode="gray">
              <a:xfrm>
                <a:off x="6865750" y="514882"/>
                <a:ext cx="1735810" cy="1121071"/>
              </a:xfrm>
              <a:prstGeom prst="rect">
                <a:avLst/>
              </a:prstGeom>
              <a:solidFill>
                <a:sysClr val="window" lastClr="FFFFFF"/>
              </a:solidFill>
              <a:ln w="6350" cap="flat" cmpd="sng" algn="ctr">
                <a:noFill/>
                <a:prstDash val="solid"/>
                <a:miter lim="800000"/>
              </a:ln>
              <a:effectLst/>
            </p:spPr>
            <p:txBody>
              <a:bodyPr rtlCol="0" anchor="ctr"/>
              <a:lstStyle/>
              <a:p>
                <a:pPr algn="ctr" defTabSz="1219170">
                  <a:defRPr/>
                </a:pPr>
                <a:endParaRPr lang="en-AU" sz="2400" kern="0">
                  <a:solidFill>
                    <a:prstClr val="white"/>
                  </a:solidFill>
                  <a:latin typeface="Arial" panose="020B0604020202020204"/>
                </a:endParaRPr>
              </a:p>
            </p:txBody>
          </p:sp>
          <p:pic>
            <p:nvPicPr>
              <p:cNvPr id="25" name="Picture 24" descr="C:\Field Excellence\Training Templates\Feature_Icons\All-in-one_PC\All-in-one_PC_RGB\All-in-one_PC_RGB_gray_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1325" y="443524"/>
                <a:ext cx="2083655" cy="1788232"/>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5" descr="C:\Field Excellence\Training Templates\Web\Web-Communications_Icons\User_group\User_group_RGB\User_group_RGB_gray_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275" y="2341546"/>
              <a:ext cx="1617208" cy="11888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95886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Segmentatio</a:t>
            </a:r>
            <a:r>
              <a:rPr lang="en-US" dirty="0" smtClean="0"/>
              <a:t>n</a:t>
            </a:r>
            <a:endParaRPr lang="en-US" dirty="0"/>
          </a:p>
        </p:txBody>
      </p:sp>
      <p:sp>
        <p:nvSpPr>
          <p:cNvPr id="4" name="Slide Number Placeholder 3"/>
          <p:cNvSpPr>
            <a:spLocks noGrp="1"/>
          </p:cNvSpPr>
          <p:nvPr>
            <p:ph type="sldNum" sz="quarter" idx="4"/>
          </p:nvPr>
        </p:nvSpPr>
        <p:spPr/>
        <p:txBody>
          <a:bodyPr/>
          <a:lstStyle/>
          <a:p>
            <a:fld id="{B016F8AB-BCEA-4347-8BA6-BE776009BC89}" type="slidenum">
              <a:rPr lang="en-US" smtClean="0"/>
              <a:t>3</a:t>
            </a:fld>
            <a:endParaRPr lang="en-US"/>
          </a:p>
        </p:txBody>
      </p:sp>
    </p:spTree>
    <p:extLst>
      <p:ext uri="{BB962C8B-B14F-4D97-AF65-F5344CB8AC3E}">
        <p14:creationId xmlns:p14="http://schemas.microsoft.com/office/powerpoint/2010/main" val="1375050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Domain Segmentation</a:t>
            </a:r>
            <a:endParaRPr lang="en-US" sz="2800" dirty="0"/>
          </a:p>
        </p:txBody>
      </p:sp>
      <p:sp>
        <p:nvSpPr>
          <p:cNvPr id="3" name="Content Placeholder 2"/>
          <p:cNvSpPr>
            <a:spLocks noGrp="1"/>
          </p:cNvSpPr>
          <p:nvPr>
            <p:ph idx="1"/>
          </p:nvPr>
        </p:nvSpPr>
        <p:spPr/>
        <p:txBody>
          <a:bodyPr>
            <a:normAutofit fontScale="55000" lnSpcReduction="20000"/>
          </a:bodyPr>
          <a:lstStyle/>
          <a:p>
            <a:r>
              <a:rPr lang="en-US" dirty="0" smtClean="0"/>
              <a:t>Restricts visibility of records/actions to specific people, roles, or groups</a:t>
            </a:r>
          </a:p>
          <a:p>
            <a:r>
              <a:rPr lang="en-US" dirty="0" smtClean="0"/>
              <a:t>Uses domains to restrict access to records/actions</a:t>
            </a:r>
          </a:p>
          <a:p>
            <a:pPr lvl="1"/>
            <a:r>
              <a:rPr lang="en-US" dirty="0" smtClean="0"/>
              <a:t>Request</a:t>
            </a:r>
          </a:p>
          <a:p>
            <a:pPr lvl="1"/>
            <a:r>
              <a:rPr lang="en-US" dirty="0" smtClean="0"/>
              <a:t>Incidents</a:t>
            </a:r>
          </a:p>
          <a:p>
            <a:pPr lvl="1"/>
            <a:r>
              <a:rPr lang="en-US" dirty="0"/>
              <a:t>Problems</a:t>
            </a:r>
          </a:p>
          <a:p>
            <a:pPr lvl="1"/>
            <a:r>
              <a:rPr lang="en-US" dirty="0" smtClean="0"/>
              <a:t>Changes</a:t>
            </a:r>
          </a:p>
          <a:p>
            <a:pPr lvl="1"/>
            <a:r>
              <a:rPr lang="fr-FR" dirty="0" smtClean="0"/>
              <a:t>Releases</a:t>
            </a:r>
            <a:endParaRPr lang="en-US" dirty="0" smtClean="0"/>
          </a:p>
          <a:p>
            <a:pPr lvl="1"/>
            <a:r>
              <a:rPr lang="en-US" dirty="0" smtClean="0"/>
              <a:t>Service Level Targets</a:t>
            </a:r>
          </a:p>
          <a:p>
            <a:pPr lvl="1"/>
            <a:r>
              <a:rPr lang="en-US" dirty="0" smtClean="0"/>
              <a:t>Tasks</a:t>
            </a:r>
          </a:p>
          <a:p>
            <a:pPr lvl="1"/>
            <a:r>
              <a:rPr lang="en-US" dirty="0" smtClean="0"/>
              <a:t>Approvals</a:t>
            </a:r>
          </a:p>
          <a:p>
            <a:pPr lvl="1"/>
            <a:r>
              <a:rPr lang="en-US" dirty="0" smtClean="0"/>
              <a:t>Articles</a:t>
            </a:r>
          </a:p>
          <a:p>
            <a:r>
              <a:rPr lang="en-US" dirty="0" smtClean="0"/>
              <a:t>By default, all records have the Public data domain assigned to them (enabling access to all data domains).</a:t>
            </a:r>
          </a:p>
          <a:p>
            <a:r>
              <a:rPr lang="en-US" dirty="0" smtClean="0"/>
              <a:t>Are different from entitlement rules:</a:t>
            </a:r>
          </a:p>
          <a:p>
            <a:pPr lvl="1"/>
            <a:r>
              <a:rPr lang="en-US" dirty="0" smtClean="0"/>
              <a:t>Entitlement rules only apply to a specific set of records (offerings, knowledge articles) in the Self-Service portal.</a:t>
            </a:r>
          </a:p>
          <a:p>
            <a:pPr lvl="1"/>
            <a:r>
              <a:rPr lang="en-US" dirty="0" smtClean="0"/>
              <a:t>Domain assignments restrict access to specific records in a user’s view of Service Anywhere.</a:t>
            </a:r>
          </a:p>
          <a:p>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pPr/>
              <a:t>4</a:t>
            </a:fld>
            <a:endParaRPr lang="en-US"/>
          </a:p>
        </p:txBody>
      </p:sp>
    </p:spTree>
    <p:extLst>
      <p:ext uri="{BB962C8B-B14F-4D97-AF65-F5344CB8AC3E}">
        <p14:creationId xmlns:p14="http://schemas.microsoft.com/office/powerpoint/2010/main" val="47122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398788" y="4672836"/>
            <a:ext cx="1014835" cy="1014835"/>
          </a:xfrm>
          <a:prstGeom prst="rect">
            <a:avLst/>
          </a:prstGeom>
        </p:spPr>
      </p:pic>
      <p:pic>
        <p:nvPicPr>
          <p:cNvPr id="9" name="Picture 8"/>
          <p:cNvPicPr>
            <a:picLocks noChangeAspect="1"/>
          </p:cNvPicPr>
          <p:nvPr/>
        </p:nvPicPr>
        <p:blipFill>
          <a:blip r:embed="rId4"/>
          <a:stretch>
            <a:fillRect/>
          </a:stretch>
        </p:blipFill>
        <p:spPr>
          <a:xfrm>
            <a:off x="3499795" y="4477479"/>
            <a:ext cx="804492" cy="1199924"/>
          </a:xfrm>
          <a:prstGeom prst="rect">
            <a:avLst/>
          </a:prstGeom>
        </p:spPr>
      </p:pic>
      <p:sp>
        <p:nvSpPr>
          <p:cNvPr id="10" name="TextBox 9"/>
          <p:cNvSpPr txBox="1"/>
          <p:nvPr/>
        </p:nvSpPr>
        <p:spPr>
          <a:xfrm>
            <a:off x="3042909" y="5682681"/>
            <a:ext cx="1706880" cy="574516"/>
          </a:xfrm>
          <a:prstGeom prst="rect">
            <a:avLst/>
          </a:prstGeom>
          <a:noFill/>
        </p:spPr>
        <p:txBody>
          <a:bodyPr wrap="square" rtlCol="0">
            <a:spAutoFit/>
          </a:bodyPr>
          <a:lstStyle/>
          <a:p>
            <a:pPr algn="ctr" defTabSz="430192">
              <a:spcAft>
                <a:spcPts val="400"/>
              </a:spcAft>
              <a:buSzPct val="100000"/>
            </a:pPr>
            <a:r>
              <a:rPr lang="en-US" sz="1400" dirty="0">
                <a:solidFill>
                  <a:srgbClr val="000000"/>
                </a:solidFill>
                <a:cs typeface="HP Simplified" pitchFamily="34" charset="0"/>
              </a:rPr>
              <a:t>Employee</a:t>
            </a:r>
          </a:p>
          <a:p>
            <a:pPr algn="ctr" defTabSz="430192">
              <a:spcAft>
                <a:spcPts val="400"/>
              </a:spcAft>
              <a:buSzPct val="100000"/>
            </a:pPr>
            <a:r>
              <a:rPr lang="en-US" sz="1400" u="sng" dirty="0">
                <a:solidFill>
                  <a:srgbClr val="000000"/>
                </a:solidFill>
                <a:cs typeface="HP Simplified" pitchFamily="34" charset="0"/>
              </a:rPr>
              <a:t>Cool Cakes </a:t>
            </a:r>
            <a:r>
              <a:rPr lang="en-US" sz="1400" dirty="0">
                <a:solidFill>
                  <a:srgbClr val="000000"/>
                </a:solidFill>
                <a:cs typeface="HP Simplified" pitchFamily="34" charset="0"/>
              </a:rPr>
              <a:t>LOB</a:t>
            </a:r>
          </a:p>
        </p:txBody>
      </p:sp>
      <p:pic>
        <p:nvPicPr>
          <p:cNvPr id="12" name="Picture 11"/>
          <p:cNvPicPr>
            <a:picLocks noChangeAspect="1"/>
          </p:cNvPicPr>
          <p:nvPr/>
        </p:nvPicPr>
        <p:blipFill>
          <a:blip r:embed="rId5"/>
          <a:stretch>
            <a:fillRect/>
          </a:stretch>
        </p:blipFill>
        <p:spPr>
          <a:xfrm>
            <a:off x="2910528" y="909055"/>
            <a:ext cx="381067" cy="528000"/>
          </a:xfrm>
          <a:prstGeom prst="rect">
            <a:avLst/>
          </a:prstGeom>
        </p:spPr>
      </p:pic>
      <p:sp>
        <p:nvSpPr>
          <p:cNvPr id="13" name="TextBox 12"/>
          <p:cNvSpPr txBox="1"/>
          <p:nvPr/>
        </p:nvSpPr>
        <p:spPr>
          <a:xfrm>
            <a:off x="2648014" y="1517028"/>
            <a:ext cx="906093" cy="307777"/>
          </a:xfrm>
          <a:prstGeom prst="rect">
            <a:avLst/>
          </a:prstGeom>
          <a:noFill/>
        </p:spPr>
        <p:txBody>
          <a:bodyPr wrap="square" rtlCol="0">
            <a:spAutoFit/>
          </a:bodyPr>
          <a:lstStyle/>
          <a:p>
            <a:pPr algn="ctr" defTabSz="430192">
              <a:spcAft>
                <a:spcPts val="400"/>
              </a:spcAft>
              <a:buSzPct val="100000"/>
            </a:pPr>
            <a:r>
              <a:rPr lang="en-US" sz="1400" dirty="0">
                <a:solidFill>
                  <a:srgbClr val="000000"/>
                </a:solidFill>
                <a:cs typeface="HP Simplified" pitchFamily="34" charset="0"/>
              </a:rPr>
              <a:t>HR Agent</a:t>
            </a:r>
          </a:p>
        </p:txBody>
      </p:sp>
      <p:pic>
        <p:nvPicPr>
          <p:cNvPr id="15" name="Picture 14"/>
          <p:cNvPicPr>
            <a:picLocks noChangeAspect="1"/>
          </p:cNvPicPr>
          <p:nvPr/>
        </p:nvPicPr>
        <p:blipFill>
          <a:blip r:embed="rId6"/>
          <a:stretch>
            <a:fillRect/>
          </a:stretch>
        </p:blipFill>
        <p:spPr>
          <a:xfrm>
            <a:off x="5200375" y="954512"/>
            <a:ext cx="378447" cy="528000"/>
          </a:xfrm>
          <a:prstGeom prst="rect">
            <a:avLst/>
          </a:prstGeom>
        </p:spPr>
      </p:pic>
      <p:sp>
        <p:nvSpPr>
          <p:cNvPr id="16" name="TextBox 15"/>
          <p:cNvSpPr txBox="1"/>
          <p:nvPr/>
        </p:nvSpPr>
        <p:spPr>
          <a:xfrm>
            <a:off x="4730423" y="1514367"/>
            <a:ext cx="1324200" cy="523220"/>
          </a:xfrm>
          <a:prstGeom prst="rect">
            <a:avLst/>
          </a:prstGeom>
          <a:noFill/>
        </p:spPr>
        <p:txBody>
          <a:bodyPr wrap="square" rtlCol="0">
            <a:spAutoFit/>
          </a:bodyPr>
          <a:lstStyle/>
          <a:p>
            <a:pPr algn="ctr" defTabSz="430192">
              <a:spcAft>
                <a:spcPts val="400"/>
              </a:spcAft>
              <a:buSzPct val="100000"/>
            </a:pPr>
            <a:r>
              <a:rPr lang="en-US" sz="1400" dirty="0">
                <a:solidFill>
                  <a:srgbClr val="000000"/>
                </a:solidFill>
                <a:cs typeface="HP Simplified" pitchFamily="34" charset="0"/>
              </a:rPr>
              <a:t>IT Support Agent</a:t>
            </a:r>
          </a:p>
        </p:txBody>
      </p:sp>
      <p:cxnSp>
        <p:nvCxnSpPr>
          <p:cNvPr id="4" name="Straight Arrow Connector 3"/>
          <p:cNvCxnSpPr/>
          <p:nvPr/>
        </p:nvCxnSpPr>
        <p:spPr>
          <a:xfrm flipH="1" flipV="1">
            <a:off x="3550737" y="1857020"/>
            <a:ext cx="310587" cy="380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444215" y="1857020"/>
            <a:ext cx="349280" cy="380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ounded Rectangular Callout 17"/>
          <p:cNvSpPr/>
          <p:nvPr/>
        </p:nvSpPr>
        <p:spPr>
          <a:xfrm>
            <a:off x="1484096" y="4748646"/>
            <a:ext cx="1384619" cy="817245"/>
          </a:xfrm>
          <a:prstGeom prst="wedgeRoundRectCallout">
            <a:avLst>
              <a:gd name="adj1" fmla="val 97771"/>
              <a:gd name="adj2" fmla="val -16601"/>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a:solidFill>
                  <a:prstClr val="black"/>
                </a:solidFill>
              </a:rPr>
              <a:t>I need to request Medical Leave</a:t>
            </a:r>
          </a:p>
        </p:txBody>
      </p:sp>
      <p:sp>
        <p:nvSpPr>
          <p:cNvPr id="19" name="Rounded Rectangular Callout 18"/>
          <p:cNvSpPr/>
          <p:nvPr/>
        </p:nvSpPr>
        <p:spPr>
          <a:xfrm>
            <a:off x="4935365" y="4755234"/>
            <a:ext cx="1384619" cy="578882"/>
          </a:xfrm>
          <a:prstGeom prst="wedgeRoundRectCallout">
            <a:avLst>
              <a:gd name="adj1" fmla="val -96632"/>
              <a:gd name="adj2" fmla="val -16601"/>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a:solidFill>
                  <a:prstClr val="black"/>
                </a:solidFill>
              </a:rPr>
              <a:t>I need Laptops for my Team</a:t>
            </a:r>
          </a:p>
        </p:txBody>
      </p:sp>
      <p:sp>
        <p:nvSpPr>
          <p:cNvPr id="24" name="TextBox 23"/>
          <p:cNvSpPr txBox="1"/>
          <p:nvPr/>
        </p:nvSpPr>
        <p:spPr>
          <a:xfrm>
            <a:off x="8808924" y="5810397"/>
            <a:ext cx="2194560" cy="574516"/>
          </a:xfrm>
          <a:prstGeom prst="rect">
            <a:avLst/>
          </a:prstGeom>
          <a:noFill/>
        </p:spPr>
        <p:txBody>
          <a:bodyPr wrap="square" rtlCol="0">
            <a:spAutoFit/>
          </a:bodyPr>
          <a:lstStyle/>
          <a:p>
            <a:pPr algn="ctr" defTabSz="430192">
              <a:spcAft>
                <a:spcPts val="400"/>
              </a:spcAft>
              <a:buSzPct val="100000"/>
            </a:pPr>
            <a:r>
              <a:rPr lang="en-US" sz="1400" dirty="0">
                <a:solidFill>
                  <a:srgbClr val="000000"/>
                </a:solidFill>
                <a:cs typeface="HP Simplified" pitchFamily="34" charset="0"/>
              </a:rPr>
              <a:t>Employee #2</a:t>
            </a:r>
          </a:p>
          <a:p>
            <a:pPr algn="ctr" defTabSz="430192">
              <a:spcAft>
                <a:spcPts val="400"/>
              </a:spcAft>
              <a:buSzPct val="100000"/>
            </a:pPr>
            <a:r>
              <a:rPr lang="en-US" sz="1400" u="sng" dirty="0">
                <a:solidFill>
                  <a:srgbClr val="000000"/>
                </a:solidFill>
                <a:cs typeface="HP Simplified" pitchFamily="34" charset="0"/>
              </a:rPr>
              <a:t>Rain Forest Blends </a:t>
            </a:r>
            <a:r>
              <a:rPr lang="en-US" sz="1400" dirty="0">
                <a:solidFill>
                  <a:srgbClr val="000000"/>
                </a:solidFill>
                <a:cs typeface="HP Simplified" pitchFamily="34" charset="0"/>
              </a:rPr>
              <a:t>LOB</a:t>
            </a:r>
          </a:p>
        </p:txBody>
      </p:sp>
      <p:pic>
        <p:nvPicPr>
          <p:cNvPr id="25" name="Picture 24"/>
          <p:cNvPicPr>
            <a:picLocks noChangeAspect="1"/>
          </p:cNvPicPr>
          <p:nvPr/>
        </p:nvPicPr>
        <p:blipFill rotWithShape="1">
          <a:blip r:embed="rId7"/>
          <a:srcRect t="6683" b="4332"/>
          <a:stretch/>
        </p:blipFill>
        <p:spPr>
          <a:xfrm>
            <a:off x="2567205" y="2473243"/>
            <a:ext cx="3474160" cy="1647372"/>
          </a:xfrm>
          <a:prstGeom prst="rect">
            <a:avLst/>
          </a:prstGeom>
        </p:spPr>
      </p:pic>
      <p:cxnSp>
        <p:nvCxnSpPr>
          <p:cNvPr id="26" name="Straight Connector 25"/>
          <p:cNvCxnSpPr/>
          <p:nvPr/>
        </p:nvCxnSpPr>
        <p:spPr>
          <a:xfrm>
            <a:off x="4148668" y="1016001"/>
            <a:ext cx="4101" cy="1090427"/>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p:nvPr/>
        </p:nvCxnSpPr>
        <p:spPr>
          <a:xfrm flipH="1" flipV="1">
            <a:off x="7215170" y="1737423"/>
            <a:ext cx="532756" cy="67984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ounded Rectangular Callout 28"/>
          <p:cNvSpPr/>
          <p:nvPr/>
        </p:nvSpPr>
        <p:spPr>
          <a:xfrm>
            <a:off x="7265637" y="4755301"/>
            <a:ext cx="1384619" cy="817245"/>
          </a:xfrm>
          <a:prstGeom prst="wedgeRoundRectCallout">
            <a:avLst>
              <a:gd name="adj1" fmla="val 97771"/>
              <a:gd name="adj2" fmla="val -16601"/>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a:solidFill>
                  <a:prstClr val="black"/>
                </a:solidFill>
              </a:rPr>
              <a:t>I need to request a new Laptop</a:t>
            </a:r>
          </a:p>
        </p:txBody>
      </p:sp>
      <p:sp>
        <p:nvSpPr>
          <p:cNvPr id="23" name="TextBox 22"/>
          <p:cNvSpPr txBox="1"/>
          <p:nvPr/>
        </p:nvSpPr>
        <p:spPr>
          <a:xfrm>
            <a:off x="9273251" y="707364"/>
            <a:ext cx="2756603" cy="307777"/>
          </a:xfrm>
          <a:prstGeom prst="rect">
            <a:avLst/>
          </a:prstGeom>
          <a:noFill/>
        </p:spPr>
        <p:txBody>
          <a:bodyPr wrap="square" rtlCol="0">
            <a:spAutoFit/>
          </a:bodyPr>
          <a:lstStyle/>
          <a:p>
            <a:pPr defTabSz="573588">
              <a:spcAft>
                <a:spcPts val="533"/>
              </a:spcAft>
              <a:buSzPct val="100000"/>
            </a:pPr>
            <a:r>
              <a:rPr lang="en-US" sz="1400" dirty="0">
                <a:solidFill>
                  <a:srgbClr val="000000"/>
                </a:solidFill>
                <a:cs typeface="HP Simplified" pitchFamily="34" charset="0"/>
              </a:rPr>
              <a:t>Data Segmentation</a:t>
            </a:r>
          </a:p>
        </p:txBody>
      </p:sp>
      <p:sp>
        <p:nvSpPr>
          <p:cNvPr id="28" name="Oval 27"/>
          <p:cNvSpPr/>
          <p:nvPr/>
        </p:nvSpPr>
        <p:spPr>
          <a:xfrm>
            <a:off x="3864126" y="1878931"/>
            <a:ext cx="582892"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a:solidFill>
                  <a:prstClr val="black"/>
                </a:solidFill>
              </a:rPr>
              <a:t>1</a:t>
            </a:r>
          </a:p>
        </p:txBody>
      </p:sp>
      <p:sp>
        <p:nvSpPr>
          <p:cNvPr id="34" name="TextBox 33"/>
          <p:cNvSpPr txBox="1"/>
          <p:nvPr/>
        </p:nvSpPr>
        <p:spPr>
          <a:xfrm>
            <a:off x="9273251" y="1226346"/>
            <a:ext cx="2756603" cy="307777"/>
          </a:xfrm>
          <a:prstGeom prst="rect">
            <a:avLst/>
          </a:prstGeom>
          <a:noFill/>
        </p:spPr>
        <p:txBody>
          <a:bodyPr wrap="square" rtlCol="0">
            <a:spAutoFit/>
          </a:bodyPr>
          <a:lstStyle/>
          <a:p>
            <a:pPr defTabSz="573588">
              <a:spcAft>
                <a:spcPts val="533"/>
              </a:spcAft>
              <a:buSzPct val="100000"/>
            </a:pPr>
            <a:r>
              <a:rPr lang="en-US" sz="1400" dirty="0">
                <a:solidFill>
                  <a:srgbClr val="000000"/>
                </a:solidFill>
                <a:cs typeface="HP Simplified" pitchFamily="34" charset="0"/>
              </a:rPr>
              <a:t>White labeling </a:t>
            </a:r>
          </a:p>
        </p:txBody>
      </p:sp>
      <p:sp>
        <p:nvSpPr>
          <p:cNvPr id="35" name="Oval 34"/>
          <p:cNvSpPr/>
          <p:nvPr/>
        </p:nvSpPr>
        <p:spPr>
          <a:xfrm>
            <a:off x="2053150" y="3107989"/>
            <a:ext cx="582892"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a:solidFill>
                  <a:prstClr val="black"/>
                </a:solidFill>
              </a:rPr>
              <a:t>2</a:t>
            </a:r>
          </a:p>
        </p:txBody>
      </p:sp>
      <p:sp>
        <p:nvSpPr>
          <p:cNvPr id="37" name="TextBox 36"/>
          <p:cNvSpPr txBox="1"/>
          <p:nvPr/>
        </p:nvSpPr>
        <p:spPr>
          <a:xfrm>
            <a:off x="9211133" y="1761300"/>
            <a:ext cx="2706919" cy="307777"/>
          </a:xfrm>
          <a:prstGeom prst="rect">
            <a:avLst/>
          </a:prstGeom>
          <a:noFill/>
        </p:spPr>
        <p:txBody>
          <a:bodyPr wrap="square" rtlCol="0">
            <a:spAutoFit/>
          </a:bodyPr>
          <a:lstStyle/>
          <a:p>
            <a:pPr defTabSz="573588">
              <a:spcAft>
                <a:spcPts val="533"/>
              </a:spcAft>
              <a:buSzPct val="100000"/>
            </a:pPr>
            <a:r>
              <a:rPr lang="en-US" sz="1400" dirty="0">
                <a:solidFill>
                  <a:srgbClr val="000000"/>
                </a:solidFill>
                <a:cs typeface="HP Simplified" pitchFamily="34" charset="0"/>
              </a:rPr>
              <a:t>Catalog Category entitlement</a:t>
            </a:r>
          </a:p>
        </p:txBody>
      </p:sp>
      <p:sp>
        <p:nvSpPr>
          <p:cNvPr id="38" name="Oval 37"/>
          <p:cNvSpPr/>
          <p:nvPr/>
        </p:nvSpPr>
        <p:spPr>
          <a:xfrm>
            <a:off x="4775378" y="3389140"/>
            <a:ext cx="582892"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a:solidFill>
                  <a:prstClr val="black"/>
                </a:solidFill>
              </a:rPr>
              <a:t>3</a:t>
            </a:r>
          </a:p>
        </p:txBody>
      </p:sp>
      <p:pic>
        <p:nvPicPr>
          <p:cNvPr id="43" name="Picture 42"/>
          <p:cNvPicPr>
            <a:picLocks noChangeAspect="1"/>
          </p:cNvPicPr>
          <p:nvPr/>
        </p:nvPicPr>
        <p:blipFill>
          <a:blip r:embed="rId8"/>
          <a:stretch>
            <a:fillRect/>
          </a:stretch>
        </p:blipFill>
        <p:spPr>
          <a:xfrm>
            <a:off x="7377923" y="2427214"/>
            <a:ext cx="3643783" cy="1953047"/>
          </a:xfrm>
          <a:prstGeom prst="rect">
            <a:avLst/>
          </a:prstGeom>
        </p:spPr>
      </p:pic>
      <p:cxnSp>
        <p:nvCxnSpPr>
          <p:cNvPr id="44" name="Straight Connector 43"/>
          <p:cNvCxnSpPr/>
          <p:nvPr/>
        </p:nvCxnSpPr>
        <p:spPr>
          <a:xfrm flipV="1">
            <a:off x="609441" y="2392139"/>
            <a:ext cx="10765224" cy="35075"/>
          </a:xfrm>
          <a:prstGeom prst="line">
            <a:avLst/>
          </a:prstGeom>
          <a:ln w="12700"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99405" y="2099970"/>
            <a:ext cx="3032104" cy="307777"/>
          </a:xfrm>
          <a:prstGeom prst="rect">
            <a:avLst/>
          </a:prstGeom>
          <a:noFill/>
        </p:spPr>
        <p:txBody>
          <a:bodyPr wrap="square" rtlCol="0">
            <a:spAutoFit/>
          </a:bodyPr>
          <a:lstStyle/>
          <a:p>
            <a:pPr defTabSz="573588">
              <a:spcAft>
                <a:spcPts val="533"/>
              </a:spcAft>
              <a:buSzPct val="100000"/>
            </a:pPr>
            <a:r>
              <a:rPr lang="en-US" sz="1400" dirty="0">
                <a:solidFill>
                  <a:srgbClr val="000000"/>
                </a:solidFill>
                <a:cs typeface="HP Simplified" pitchFamily="34" charset="0"/>
              </a:rPr>
              <a:t>Domain Segmentation</a:t>
            </a:r>
          </a:p>
        </p:txBody>
      </p:sp>
      <p:sp>
        <p:nvSpPr>
          <p:cNvPr id="46" name="TextBox 45"/>
          <p:cNvSpPr txBox="1"/>
          <p:nvPr/>
        </p:nvSpPr>
        <p:spPr>
          <a:xfrm>
            <a:off x="609441" y="2483725"/>
            <a:ext cx="3032104" cy="307777"/>
          </a:xfrm>
          <a:prstGeom prst="rect">
            <a:avLst/>
          </a:prstGeom>
          <a:noFill/>
        </p:spPr>
        <p:txBody>
          <a:bodyPr wrap="square" rtlCol="0">
            <a:spAutoFit/>
          </a:bodyPr>
          <a:lstStyle/>
          <a:p>
            <a:pPr defTabSz="573588">
              <a:spcAft>
                <a:spcPts val="533"/>
              </a:spcAft>
              <a:buSzPct val="100000"/>
            </a:pPr>
            <a:r>
              <a:rPr lang="en-US" sz="1400" dirty="0">
                <a:solidFill>
                  <a:srgbClr val="000000"/>
                </a:solidFill>
                <a:cs typeface="HP Simplified" pitchFamily="34" charset="0"/>
              </a:rPr>
              <a:t>Entitlement Rules</a:t>
            </a:r>
          </a:p>
        </p:txBody>
      </p:sp>
      <p:sp>
        <p:nvSpPr>
          <p:cNvPr id="47" name="Oval 46"/>
          <p:cNvSpPr/>
          <p:nvPr/>
        </p:nvSpPr>
        <p:spPr>
          <a:xfrm>
            <a:off x="8648830" y="624017"/>
            <a:ext cx="582892"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a:solidFill>
                  <a:prstClr val="black"/>
                </a:solidFill>
              </a:rPr>
              <a:t>1</a:t>
            </a:r>
          </a:p>
        </p:txBody>
      </p:sp>
      <p:sp>
        <p:nvSpPr>
          <p:cNvPr id="48" name="Oval 47"/>
          <p:cNvSpPr/>
          <p:nvPr/>
        </p:nvSpPr>
        <p:spPr>
          <a:xfrm>
            <a:off x="8654193" y="1143000"/>
            <a:ext cx="582892"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a:solidFill>
                  <a:prstClr val="black"/>
                </a:solidFill>
              </a:rPr>
              <a:t>2</a:t>
            </a:r>
          </a:p>
        </p:txBody>
      </p:sp>
      <p:sp>
        <p:nvSpPr>
          <p:cNvPr id="49" name="Oval 48"/>
          <p:cNvSpPr/>
          <p:nvPr/>
        </p:nvSpPr>
        <p:spPr>
          <a:xfrm>
            <a:off x="8658741" y="1676400"/>
            <a:ext cx="582892" cy="432792"/>
          </a:xfrm>
          <a:prstGeom prst="ellipse">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400" dirty="0">
                <a:solidFill>
                  <a:prstClr val="black"/>
                </a:solidFill>
              </a:rPr>
              <a:t>3</a:t>
            </a:r>
          </a:p>
        </p:txBody>
      </p:sp>
      <p:sp>
        <p:nvSpPr>
          <p:cNvPr id="31" name="Title 30"/>
          <p:cNvSpPr>
            <a:spLocks noGrp="1"/>
          </p:cNvSpPr>
          <p:nvPr>
            <p:ph type="title"/>
          </p:nvPr>
        </p:nvSpPr>
        <p:spPr/>
        <p:txBody>
          <a:bodyPr/>
          <a:lstStyle/>
          <a:p>
            <a:r>
              <a:rPr lang="en-US" sz="2800" dirty="0" smtClean="0"/>
              <a:t>Data and Access Segmentation</a:t>
            </a:r>
            <a:endParaRPr lang="en-US" sz="2800" dirty="0"/>
          </a:p>
        </p:txBody>
      </p:sp>
    </p:spTree>
    <p:extLst>
      <p:ext uri="{BB962C8B-B14F-4D97-AF65-F5344CB8AC3E}">
        <p14:creationId xmlns:p14="http://schemas.microsoft.com/office/powerpoint/2010/main" val="25957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Domain Segmentation</a:t>
            </a:r>
            <a:endParaRPr lang="en-US" sz="2800" dirty="0"/>
          </a:p>
        </p:txBody>
      </p:sp>
      <p:sp>
        <p:nvSpPr>
          <p:cNvPr id="7" name="Content Placeholder 6"/>
          <p:cNvSpPr>
            <a:spLocks noGrp="1"/>
          </p:cNvSpPr>
          <p:nvPr>
            <p:ph type="body" sz="quarter" idx="13"/>
          </p:nvPr>
        </p:nvSpPr>
        <p:spPr/>
        <p:txBody>
          <a:bodyPr/>
          <a:lstStyle/>
          <a:p>
            <a:r>
              <a:rPr lang="en-US" b="0" dirty="0" smtClean="0"/>
              <a:t>Use case one: Certain records </a:t>
            </a:r>
            <a:r>
              <a:rPr lang="en-US" b="0" dirty="0"/>
              <a:t>must not be visible to agents outside the </a:t>
            </a:r>
            <a:r>
              <a:rPr lang="en-US" b="0" dirty="0" smtClean="0"/>
              <a:t>department</a:t>
            </a:r>
          </a:p>
          <a:p>
            <a:endParaRPr lang="en-US" dirty="0"/>
          </a:p>
          <a:p>
            <a:endParaRPr lang="en-US" dirty="0" smtClean="0"/>
          </a:p>
          <a:p>
            <a:endParaRPr lang="en-US" dirty="0"/>
          </a:p>
          <a:p>
            <a:endParaRPr lang="en-US" dirty="0" smtClean="0"/>
          </a:p>
          <a:p>
            <a:endParaRPr lang="en-US" dirty="0"/>
          </a:p>
          <a:p>
            <a:endParaRPr lang="en-US" dirty="0" smtClean="0"/>
          </a:p>
        </p:txBody>
      </p:sp>
      <p:grpSp>
        <p:nvGrpSpPr>
          <p:cNvPr id="8" name="Group 7"/>
          <p:cNvGrpSpPr/>
          <p:nvPr/>
        </p:nvGrpSpPr>
        <p:grpSpPr>
          <a:xfrm>
            <a:off x="4846722" y="4755173"/>
            <a:ext cx="1474413" cy="1543760"/>
            <a:chOff x="289254" y="790473"/>
            <a:chExt cx="1050223" cy="1064467"/>
          </a:xfrm>
        </p:grpSpPr>
        <p:pic>
          <p:nvPicPr>
            <p:cNvPr id="9" name="Picture 8"/>
            <p:cNvPicPr>
              <a:picLocks noChangeAspect="1"/>
            </p:cNvPicPr>
            <p:nvPr/>
          </p:nvPicPr>
          <p:blipFill>
            <a:blip r:embed="rId3"/>
            <a:stretch>
              <a:fillRect/>
            </a:stretch>
          </p:blipFill>
          <p:spPr>
            <a:xfrm>
              <a:off x="527847" y="790473"/>
              <a:ext cx="573038" cy="827382"/>
            </a:xfrm>
            <a:prstGeom prst="rect">
              <a:avLst/>
            </a:prstGeom>
          </p:spPr>
        </p:pic>
        <p:sp>
          <p:nvSpPr>
            <p:cNvPr id="10" name="TextBox 9"/>
            <p:cNvSpPr txBox="1"/>
            <p:nvPr/>
          </p:nvSpPr>
          <p:spPr>
            <a:xfrm>
              <a:off x="289254" y="1621497"/>
              <a:ext cx="1050223" cy="233443"/>
            </a:xfrm>
            <a:prstGeom prst="rect">
              <a:avLst/>
            </a:prstGeom>
            <a:noFill/>
          </p:spPr>
          <p:txBody>
            <a:bodyPr wrap="square" rtlCol="0">
              <a:spAutoFit/>
            </a:bodyPr>
            <a:lstStyle/>
            <a:p>
              <a:pPr algn="ctr" defTabSz="430203">
                <a:spcAft>
                  <a:spcPts val="400"/>
                </a:spcAft>
                <a:buSzPct val="100000"/>
              </a:pPr>
              <a:r>
                <a:rPr lang="en-US" sz="1600" dirty="0">
                  <a:solidFill>
                    <a:srgbClr val="000000"/>
                  </a:solidFill>
                  <a:cs typeface="HP Simplified" pitchFamily="34" charset="0"/>
                </a:rPr>
                <a:t>Employee</a:t>
              </a:r>
            </a:p>
          </p:txBody>
        </p:sp>
      </p:grpSp>
      <p:grpSp>
        <p:nvGrpSpPr>
          <p:cNvPr id="11" name="Group 10"/>
          <p:cNvGrpSpPr/>
          <p:nvPr/>
        </p:nvGrpSpPr>
        <p:grpSpPr>
          <a:xfrm>
            <a:off x="3123115" y="2114303"/>
            <a:ext cx="1627015" cy="1565365"/>
            <a:chOff x="234905" y="2109671"/>
            <a:chExt cx="1158921" cy="1079364"/>
          </a:xfrm>
        </p:grpSpPr>
        <p:pic>
          <p:nvPicPr>
            <p:cNvPr id="12" name="Picture 11"/>
            <p:cNvPicPr>
              <a:picLocks noChangeAspect="1"/>
            </p:cNvPicPr>
            <p:nvPr/>
          </p:nvPicPr>
          <p:blipFill>
            <a:blip r:embed="rId4"/>
            <a:stretch>
              <a:fillRect/>
            </a:stretch>
          </p:blipFill>
          <p:spPr>
            <a:xfrm>
              <a:off x="558113" y="2109671"/>
              <a:ext cx="512506" cy="672008"/>
            </a:xfrm>
            <a:prstGeom prst="rect">
              <a:avLst/>
            </a:prstGeom>
          </p:spPr>
        </p:pic>
        <p:sp>
          <p:nvSpPr>
            <p:cNvPr id="13" name="TextBox 12"/>
            <p:cNvSpPr txBox="1"/>
            <p:nvPr/>
          </p:nvSpPr>
          <p:spPr>
            <a:xfrm>
              <a:off x="234905" y="2955592"/>
              <a:ext cx="1158921" cy="233443"/>
            </a:xfrm>
            <a:prstGeom prst="rect">
              <a:avLst/>
            </a:prstGeom>
            <a:noFill/>
          </p:spPr>
          <p:txBody>
            <a:bodyPr wrap="square" rtlCol="0">
              <a:spAutoFit/>
            </a:bodyPr>
            <a:lstStyle/>
            <a:p>
              <a:pPr algn="ctr" defTabSz="430203">
                <a:spcAft>
                  <a:spcPts val="400"/>
                </a:spcAft>
                <a:buSzPct val="100000"/>
              </a:pPr>
              <a:r>
                <a:rPr lang="en-US" sz="1600" dirty="0">
                  <a:solidFill>
                    <a:srgbClr val="000000"/>
                  </a:solidFill>
                  <a:cs typeface="HP Simplified" pitchFamily="34" charset="0"/>
                </a:rPr>
                <a:t>HR Agent</a:t>
              </a:r>
              <a:endParaRPr lang="en-US" sz="1600" dirty="0">
                <a:solidFill>
                  <a:srgbClr val="000000"/>
                </a:solidFill>
                <a:cs typeface="HP Simplified" pitchFamily="34" charset="0"/>
              </a:endParaRPr>
            </a:p>
          </p:txBody>
        </p:sp>
      </p:grpSp>
      <p:grpSp>
        <p:nvGrpSpPr>
          <p:cNvPr id="14" name="Group 13"/>
          <p:cNvGrpSpPr/>
          <p:nvPr/>
        </p:nvGrpSpPr>
        <p:grpSpPr>
          <a:xfrm>
            <a:off x="6489389" y="2097873"/>
            <a:ext cx="1769748" cy="1496488"/>
            <a:chOff x="184071" y="3651524"/>
            <a:chExt cx="1260590" cy="1031871"/>
          </a:xfrm>
        </p:grpSpPr>
        <p:pic>
          <p:nvPicPr>
            <p:cNvPr id="15" name="Picture 14"/>
            <p:cNvPicPr>
              <a:picLocks noChangeAspect="1"/>
            </p:cNvPicPr>
            <p:nvPr/>
          </p:nvPicPr>
          <p:blipFill>
            <a:blip r:embed="rId5"/>
            <a:stretch>
              <a:fillRect/>
            </a:stretch>
          </p:blipFill>
          <p:spPr>
            <a:xfrm>
              <a:off x="567005" y="3651524"/>
              <a:ext cx="494723" cy="648691"/>
            </a:xfrm>
            <a:prstGeom prst="rect">
              <a:avLst/>
            </a:prstGeom>
          </p:spPr>
        </p:pic>
        <p:sp>
          <p:nvSpPr>
            <p:cNvPr id="16" name="TextBox 15"/>
            <p:cNvSpPr txBox="1"/>
            <p:nvPr/>
          </p:nvSpPr>
          <p:spPr>
            <a:xfrm>
              <a:off x="184071" y="4449952"/>
              <a:ext cx="1260590" cy="233443"/>
            </a:xfrm>
            <a:prstGeom prst="rect">
              <a:avLst/>
            </a:prstGeom>
            <a:noFill/>
          </p:spPr>
          <p:txBody>
            <a:bodyPr wrap="square" rtlCol="0">
              <a:spAutoFit/>
            </a:bodyPr>
            <a:lstStyle/>
            <a:p>
              <a:pPr algn="ctr" defTabSz="430203">
                <a:spcAft>
                  <a:spcPts val="400"/>
                </a:spcAft>
                <a:buSzPct val="100000"/>
              </a:pPr>
              <a:r>
                <a:rPr lang="en-US" sz="1600" dirty="0">
                  <a:solidFill>
                    <a:srgbClr val="000000"/>
                  </a:solidFill>
                  <a:cs typeface="HP Simplified" pitchFamily="34" charset="0"/>
                </a:rPr>
                <a:t>IT Support Agent</a:t>
              </a:r>
              <a:endParaRPr lang="en-US" sz="1600" dirty="0">
                <a:solidFill>
                  <a:srgbClr val="000000"/>
                </a:solidFill>
                <a:cs typeface="HP Simplified" pitchFamily="34" charset="0"/>
              </a:endParaRPr>
            </a:p>
          </p:txBody>
        </p:sp>
      </p:grpSp>
      <p:cxnSp>
        <p:nvCxnSpPr>
          <p:cNvPr id="4" name="Straight Arrow Connector 3"/>
          <p:cNvCxnSpPr/>
          <p:nvPr/>
        </p:nvCxnSpPr>
        <p:spPr>
          <a:xfrm flipH="1" flipV="1">
            <a:off x="4750129" y="3710445"/>
            <a:ext cx="691195" cy="8807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698527" y="3710445"/>
            <a:ext cx="622608" cy="89928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ounded Rectangular Callout 17"/>
          <p:cNvSpPr/>
          <p:nvPr/>
        </p:nvSpPr>
        <p:spPr>
          <a:xfrm>
            <a:off x="3123115" y="4591192"/>
            <a:ext cx="1491612" cy="1373709"/>
          </a:xfrm>
          <a:prstGeom prst="wedgeRoundRectCallout">
            <a:avLst>
              <a:gd name="adj1" fmla="val 97771"/>
              <a:gd name="adj2" fmla="val -16601"/>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defTabSz="609534"/>
            <a:r>
              <a:rPr lang="en-US" sz="1867" dirty="0">
                <a:solidFill>
                  <a:prstClr val="black"/>
                </a:solidFill>
              </a:rPr>
              <a:t>I need to request special leave</a:t>
            </a:r>
          </a:p>
        </p:txBody>
      </p:sp>
      <p:sp>
        <p:nvSpPr>
          <p:cNvPr id="19" name="Rounded Rectangular Callout 18"/>
          <p:cNvSpPr/>
          <p:nvPr/>
        </p:nvSpPr>
        <p:spPr>
          <a:xfrm>
            <a:off x="6598859" y="4559585"/>
            <a:ext cx="1384619" cy="1373709"/>
          </a:xfrm>
          <a:prstGeom prst="wedgeRoundRectCallout">
            <a:avLst>
              <a:gd name="adj1" fmla="val -96632"/>
              <a:gd name="adj2" fmla="val -16601"/>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defTabSz="609534"/>
            <a:r>
              <a:rPr lang="en-US" sz="1867" dirty="0">
                <a:solidFill>
                  <a:prstClr val="black"/>
                </a:solidFill>
              </a:rPr>
              <a:t>I need Laptops for my Team</a:t>
            </a:r>
          </a:p>
        </p:txBody>
      </p:sp>
      <p:cxnSp>
        <p:nvCxnSpPr>
          <p:cNvPr id="21" name="Straight Connector 20"/>
          <p:cNvCxnSpPr/>
          <p:nvPr/>
        </p:nvCxnSpPr>
        <p:spPr>
          <a:xfrm>
            <a:off x="5583928" y="1978621"/>
            <a:ext cx="0" cy="2457008"/>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8334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Domains Segmentation</a:t>
            </a:r>
          </a:p>
        </p:txBody>
      </p:sp>
      <p:sp>
        <p:nvSpPr>
          <p:cNvPr id="6" name="Subtitle 5"/>
          <p:cNvSpPr>
            <a:spLocks noGrp="1"/>
          </p:cNvSpPr>
          <p:nvPr>
            <p:ph type="body" sz="quarter" idx="13"/>
          </p:nvPr>
        </p:nvSpPr>
        <p:spPr/>
        <p:txBody>
          <a:bodyPr/>
          <a:lstStyle/>
          <a:p>
            <a:r>
              <a:rPr lang="en-US" dirty="0"/>
              <a:t>Use case two: Managing few small customers in a single tenant</a:t>
            </a:r>
          </a:p>
        </p:txBody>
      </p:sp>
      <p:grpSp>
        <p:nvGrpSpPr>
          <p:cNvPr id="25" name="Group 24"/>
          <p:cNvGrpSpPr/>
          <p:nvPr/>
        </p:nvGrpSpPr>
        <p:grpSpPr>
          <a:xfrm>
            <a:off x="4025130" y="5035138"/>
            <a:ext cx="1084479" cy="1476617"/>
            <a:chOff x="289254" y="790473"/>
            <a:chExt cx="1050223" cy="1360273"/>
          </a:xfrm>
        </p:grpSpPr>
        <p:pic>
          <p:nvPicPr>
            <p:cNvPr id="26" name="Picture 25"/>
            <p:cNvPicPr>
              <a:picLocks noChangeAspect="1"/>
            </p:cNvPicPr>
            <p:nvPr/>
          </p:nvPicPr>
          <p:blipFill>
            <a:blip r:embed="rId3"/>
            <a:stretch>
              <a:fillRect/>
            </a:stretch>
          </p:blipFill>
          <p:spPr>
            <a:xfrm>
              <a:off x="527847" y="790473"/>
              <a:ext cx="573038" cy="827382"/>
            </a:xfrm>
            <a:prstGeom prst="rect">
              <a:avLst/>
            </a:prstGeom>
          </p:spPr>
        </p:pic>
        <p:sp>
          <p:nvSpPr>
            <p:cNvPr id="27" name="TextBox 26"/>
            <p:cNvSpPr txBox="1"/>
            <p:nvPr/>
          </p:nvSpPr>
          <p:spPr>
            <a:xfrm>
              <a:off x="289254" y="1621497"/>
              <a:ext cx="1050223" cy="529249"/>
            </a:xfrm>
            <a:prstGeom prst="rect">
              <a:avLst/>
            </a:prstGeom>
            <a:noFill/>
          </p:spPr>
          <p:txBody>
            <a:bodyPr wrap="square" rtlCol="0">
              <a:spAutoFit/>
            </a:bodyPr>
            <a:lstStyle/>
            <a:p>
              <a:pPr algn="ctr" defTabSz="430203">
                <a:spcAft>
                  <a:spcPts val="400"/>
                </a:spcAft>
                <a:buSzPct val="100000"/>
              </a:pPr>
              <a:r>
                <a:rPr lang="en-US" sz="1400" dirty="0">
                  <a:solidFill>
                    <a:srgbClr val="000000"/>
                  </a:solidFill>
                  <a:cs typeface="HP Simplified" pitchFamily="34" charset="0"/>
                </a:rPr>
                <a:t>Company A</a:t>
              </a:r>
            </a:p>
            <a:p>
              <a:pPr algn="ctr" defTabSz="430203">
                <a:spcAft>
                  <a:spcPts val="400"/>
                </a:spcAft>
                <a:buSzPct val="100000"/>
              </a:pPr>
              <a:r>
                <a:rPr lang="en-US" sz="1400" dirty="0">
                  <a:solidFill>
                    <a:srgbClr val="000000"/>
                  </a:solidFill>
                  <a:cs typeface="HP Simplified" pitchFamily="34" charset="0"/>
                </a:rPr>
                <a:t>User</a:t>
              </a:r>
              <a:endParaRPr lang="en-US" sz="1400" dirty="0">
                <a:solidFill>
                  <a:srgbClr val="000000"/>
                </a:solidFill>
                <a:cs typeface="HP Simplified" pitchFamily="34" charset="0"/>
              </a:endParaRPr>
            </a:p>
          </p:txBody>
        </p:sp>
      </p:grpSp>
      <p:grpSp>
        <p:nvGrpSpPr>
          <p:cNvPr id="28" name="Group 27"/>
          <p:cNvGrpSpPr/>
          <p:nvPr/>
        </p:nvGrpSpPr>
        <p:grpSpPr>
          <a:xfrm>
            <a:off x="4190542" y="1593156"/>
            <a:ext cx="3046229" cy="1113563"/>
            <a:chOff x="-148556" y="2109671"/>
            <a:chExt cx="1775514" cy="1051714"/>
          </a:xfrm>
        </p:grpSpPr>
        <p:pic>
          <p:nvPicPr>
            <p:cNvPr id="29" name="Picture 28"/>
            <p:cNvPicPr>
              <a:picLocks noChangeAspect="1"/>
            </p:cNvPicPr>
            <p:nvPr/>
          </p:nvPicPr>
          <p:blipFill>
            <a:blip r:embed="rId4"/>
            <a:stretch>
              <a:fillRect/>
            </a:stretch>
          </p:blipFill>
          <p:spPr>
            <a:xfrm>
              <a:off x="558113" y="2109671"/>
              <a:ext cx="280184" cy="672008"/>
            </a:xfrm>
            <a:prstGeom prst="rect">
              <a:avLst/>
            </a:prstGeom>
          </p:spPr>
        </p:pic>
        <p:sp>
          <p:nvSpPr>
            <p:cNvPr id="30" name="TextBox 29"/>
            <p:cNvSpPr txBox="1"/>
            <p:nvPr/>
          </p:nvSpPr>
          <p:spPr>
            <a:xfrm>
              <a:off x="-148556" y="2870702"/>
              <a:ext cx="1775514" cy="290683"/>
            </a:xfrm>
            <a:prstGeom prst="rect">
              <a:avLst/>
            </a:prstGeom>
            <a:noFill/>
          </p:spPr>
          <p:txBody>
            <a:bodyPr wrap="square" rtlCol="0">
              <a:spAutoFit/>
            </a:bodyPr>
            <a:lstStyle/>
            <a:p>
              <a:pPr algn="ctr" defTabSz="430203">
                <a:spcAft>
                  <a:spcPts val="400"/>
                </a:spcAft>
                <a:buSzPct val="100000"/>
              </a:pPr>
              <a:r>
                <a:rPr lang="en-US" sz="1400" dirty="0">
                  <a:solidFill>
                    <a:srgbClr val="000000"/>
                  </a:solidFill>
                  <a:cs typeface="HP Simplified" pitchFamily="34" charset="0"/>
                </a:rPr>
                <a:t>Shared Service Agents</a:t>
              </a:r>
              <a:endParaRPr lang="en-US" sz="1400" dirty="0">
                <a:solidFill>
                  <a:srgbClr val="000000"/>
                </a:solidFill>
                <a:cs typeface="HP Simplified" pitchFamily="34" charset="0"/>
              </a:endParaRPr>
            </a:p>
          </p:txBody>
        </p:sp>
      </p:grpSp>
      <p:grpSp>
        <p:nvGrpSpPr>
          <p:cNvPr id="31" name="Group 30"/>
          <p:cNvGrpSpPr/>
          <p:nvPr/>
        </p:nvGrpSpPr>
        <p:grpSpPr>
          <a:xfrm>
            <a:off x="1958650" y="3562594"/>
            <a:ext cx="1215093" cy="1336505"/>
            <a:chOff x="184071" y="3651524"/>
            <a:chExt cx="1260590" cy="1312090"/>
          </a:xfrm>
        </p:grpSpPr>
        <p:pic>
          <p:nvPicPr>
            <p:cNvPr id="32" name="Picture 31"/>
            <p:cNvPicPr>
              <a:picLocks noChangeAspect="1"/>
            </p:cNvPicPr>
            <p:nvPr/>
          </p:nvPicPr>
          <p:blipFill>
            <a:blip r:embed="rId5"/>
            <a:stretch>
              <a:fillRect/>
            </a:stretch>
          </p:blipFill>
          <p:spPr>
            <a:xfrm>
              <a:off x="567005" y="3651524"/>
              <a:ext cx="494723" cy="648691"/>
            </a:xfrm>
            <a:prstGeom prst="rect">
              <a:avLst/>
            </a:prstGeom>
          </p:spPr>
        </p:pic>
        <p:sp>
          <p:nvSpPr>
            <p:cNvPr id="33" name="TextBox 32"/>
            <p:cNvSpPr txBox="1"/>
            <p:nvPr/>
          </p:nvSpPr>
          <p:spPr>
            <a:xfrm>
              <a:off x="184071" y="4449952"/>
              <a:ext cx="1260590" cy="513662"/>
            </a:xfrm>
            <a:prstGeom prst="rect">
              <a:avLst/>
            </a:prstGeom>
            <a:noFill/>
          </p:spPr>
          <p:txBody>
            <a:bodyPr wrap="square" rtlCol="0">
              <a:spAutoFit/>
            </a:bodyPr>
            <a:lstStyle/>
            <a:p>
              <a:pPr algn="ctr" defTabSz="430203">
                <a:spcAft>
                  <a:spcPts val="400"/>
                </a:spcAft>
                <a:buSzPct val="100000"/>
              </a:pPr>
              <a:r>
                <a:rPr lang="en-US" sz="1400" dirty="0">
                  <a:solidFill>
                    <a:srgbClr val="000000"/>
                  </a:solidFill>
                  <a:cs typeface="HP Simplified" pitchFamily="34" charset="0"/>
                </a:rPr>
                <a:t>Company A Agents</a:t>
              </a:r>
              <a:endParaRPr lang="en-US" sz="1400" dirty="0">
                <a:solidFill>
                  <a:srgbClr val="000000"/>
                </a:solidFill>
                <a:cs typeface="HP Simplified" pitchFamily="34" charset="0"/>
              </a:endParaRPr>
            </a:p>
          </p:txBody>
        </p:sp>
      </p:grpSp>
      <p:grpSp>
        <p:nvGrpSpPr>
          <p:cNvPr id="39" name="Group 38"/>
          <p:cNvGrpSpPr/>
          <p:nvPr/>
        </p:nvGrpSpPr>
        <p:grpSpPr>
          <a:xfrm>
            <a:off x="6150241" y="5017837"/>
            <a:ext cx="1139452" cy="1505846"/>
            <a:chOff x="289254" y="790473"/>
            <a:chExt cx="1050223" cy="1343664"/>
          </a:xfrm>
        </p:grpSpPr>
        <p:pic>
          <p:nvPicPr>
            <p:cNvPr id="40" name="Picture 39"/>
            <p:cNvPicPr>
              <a:picLocks noChangeAspect="1"/>
            </p:cNvPicPr>
            <p:nvPr/>
          </p:nvPicPr>
          <p:blipFill>
            <a:blip r:embed="rId3"/>
            <a:stretch>
              <a:fillRect/>
            </a:stretch>
          </p:blipFill>
          <p:spPr>
            <a:xfrm>
              <a:off x="527847" y="790473"/>
              <a:ext cx="573038" cy="827382"/>
            </a:xfrm>
            <a:prstGeom prst="rect">
              <a:avLst/>
            </a:prstGeom>
          </p:spPr>
        </p:pic>
        <p:sp>
          <p:nvSpPr>
            <p:cNvPr id="41" name="TextBox 40"/>
            <p:cNvSpPr txBox="1"/>
            <p:nvPr/>
          </p:nvSpPr>
          <p:spPr>
            <a:xfrm>
              <a:off x="289254" y="1621497"/>
              <a:ext cx="1050223" cy="512640"/>
            </a:xfrm>
            <a:prstGeom prst="rect">
              <a:avLst/>
            </a:prstGeom>
            <a:noFill/>
          </p:spPr>
          <p:txBody>
            <a:bodyPr wrap="square" rtlCol="0">
              <a:spAutoFit/>
            </a:bodyPr>
            <a:lstStyle/>
            <a:p>
              <a:pPr algn="ctr" defTabSz="430203">
                <a:spcAft>
                  <a:spcPts val="400"/>
                </a:spcAft>
                <a:buSzPct val="100000"/>
              </a:pPr>
              <a:r>
                <a:rPr lang="en-US" sz="1400" dirty="0">
                  <a:solidFill>
                    <a:srgbClr val="000000"/>
                  </a:solidFill>
                  <a:cs typeface="HP Simplified" pitchFamily="34" charset="0"/>
                </a:rPr>
                <a:t>Company B</a:t>
              </a:r>
            </a:p>
            <a:p>
              <a:pPr algn="ctr" defTabSz="430203">
                <a:spcAft>
                  <a:spcPts val="400"/>
                </a:spcAft>
                <a:buSzPct val="100000"/>
              </a:pPr>
              <a:r>
                <a:rPr lang="en-US" sz="1400" dirty="0">
                  <a:solidFill>
                    <a:srgbClr val="000000"/>
                  </a:solidFill>
                  <a:cs typeface="HP Simplified" pitchFamily="34" charset="0"/>
                </a:rPr>
                <a:t>User</a:t>
              </a:r>
              <a:endParaRPr lang="en-US" sz="1400" dirty="0">
                <a:solidFill>
                  <a:srgbClr val="000000"/>
                </a:solidFill>
                <a:cs typeface="HP Simplified" pitchFamily="34" charset="0"/>
              </a:endParaRPr>
            </a:p>
          </p:txBody>
        </p:sp>
      </p:grpSp>
      <p:grpSp>
        <p:nvGrpSpPr>
          <p:cNvPr id="46" name="Group 45"/>
          <p:cNvGrpSpPr/>
          <p:nvPr/>
        </p:nvGrpSpPr>
        <p:grpSpPr>
          <a:xfrm>
            <a:off x="8120842" y="3353506"/>
            <a:ext cx="1221220" cy="1296777"/>
            <a:chOff x="184071" y="3651524"/>
            <a:chExt cx="1260590" cy="1338471"/>
          </a:xfrm>
        </p:grpSpPr>
        <p:pic>
          <p:nvPicPr>
            <p:cNvPr id="47" name="Picture 46"/>
            <p:cNvPicPr>
              <a:picLocks noChangeAspect="1"/>
            </p:cNvPicPr>
            <p:nvPr/>
          </p:nvPicPr>
          <p:blipFill>
            <a:blip r:embed="rId5"/>
            <a:stretch>
              <a:fillRect/>
            </a:stretch>
          </p:blipFill>
          <p:spPr>
            <a:xfrm>
              <a:off x="567005" y="3651524"/>
              <a:ext cx="494723" cy="648691"/>
            </a:xfrm>
            <a:prstGeom prst="rect">
              <a:avLst/>
            </a:prstGeom>
          </p:spPr>
        </p:pic>
        <p:sp>
          <p:nvSpPr>
            <p:cNvPr id="48" name="TextBox 47"/>
            <p:cNvSpPr txBox="1"/>
            <p:nvPr/>
          </p:nvSpPr>
          <p:spPr>
            <a:xfrm>
              <a:off x="184071" y="4449952"/>
              <a:ext cx="1260590" cy="540043"/>
            </a:xfrm>
            <a:prstGeom prst="rect">
              <a:avLst/>
            </a:prstGeom>
            <a:noFill/>
          </p:spPr>
          <p:txBody>
            <a:bodyPr wrap="square" rtlCol="0">
              <a:spAutoFit/>
            </a:bodyPr>
            <a:lstStyle/>
            <a:p>
              <a:pPr algn="ctr" defTabSz="430203">
                <a:spcAft>
                  <a:spcPts val="400"/>
                </a:spcAft>
                <a:buSzPct val="100000"/>
              </a:pPr>
              <a:r>
                <a:rPr lang="en-US" sz="1400" dirty="0">
                  <a:solidFill>
                    <a:srgbClr val="000000"/>
                  </a:solidFill>
                  <a:cs typeface="HP Simplified" pitchFamily="34" charset="0"/>
                </a:rPr>
                <a:t>Company B Agents</a:t>
              </a:r>
              <a:endParaRPr lang="en-US" sz="1400" dirty="0">
                <a:solidFill>
                  <a:srgbClr val="000000"/>
                </a:solidFill>
                <a:cs typeface="HP Simplified" pitchFamily="34" charset="0"/>
              </a:endParaRPr>
            </a:p>
          </p:txBody>
        </p:sp>
      </p:grpSp>
      <p:cxnSp>
        <p:nvCxnSpPr>
          <p:cNvPr id="55" name="Straight Arrow Connector 54"/>
          <p:cNvCxnSpPr/>
          <p:nvPr/>
        </p:nvCxnSpPr>
        <p:spPr>
          <a:xfrm flipH="1">
            <a:off x="4567369" y="2816210"/>
            <a:ext cx="295865" cy="39804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444949" y="2737496"/>
            <a:ext cx="342020" cy="39804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3002733" y="3891136"/>
            <a:ext cx="625271" cy="1043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a:off x="7509973" y="3849472"/>
            <a:ext cx="624267" cy="121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Cloud 65"/>
          <p:cNvSpPr/>
          <p:nvPr/>
        </p:nvSpPr>
        <p:spPr>
          <a:xfrm>
            <a:off x="3902771" y="3602162"/>
            <a:ext cx="1292309" cy="577929"/>
          </a:xfrm>
          <a:prstGeom prst="cloud">
            <a:avLst/>
          </a:prstGeom>
        </p:spPr>
        <p:style>
          <a:lnRef idx="2">
            <a:schemeClr val="accent1"/>
          </a:lnRef>
          <a:fillRef idx="1">
            <a:schemeClr val="lt1"/>
          </a:fillRef>
          <a:effectRef idx="0">
            <a:schemeClr val="accent1"/>
          </a:effectRef>
          <a:fontRef idx="minor">
            <a:schemeClr val="dk1"/>
          </a:fontRef>
        </p:style>
        <p:txBody>
          <a:bodyPr wrap="none" rtlCol="0" anchor="t" anchorCtr="0">
            <a:spAutoFit/>
          </a:bodyPr>
          <a:lstStyle/>
          <a:p>
            <a:pPr algn="ctr" defTabSz="609534"/>
            <a:r>
              <a:rPr lang="en-US" sz="1867" dirty="0">
                <a:solidFill>
                  <a:prstClr val="black"/>
                </a:solidFill>
              </a:rPr>
              <a:t>Tickets</a:t>
            </a:r>
          </a:p>
        </p:txBody>
      </p:sp>
      <p:sp>
        <p:nvSpPr>
          <p:cNvPr id="67" name="Cloud 66"/>
          <p:cNvSpPr/>
          <p:nvPr/>
        </p:nvSpPr>
        <p:spPr>
          <a:xfrm>
            <a:off x="5992647" y="3594402"/>
            <a:ext cx="1292309" cy="577929"/>
          </a:xfrm>
          <a:prstGeom prst="cloud">
            <a:avLst/>
          </a:prstGeom>
        </p:spPr>
        <p:style>
          <a:lnRef idx="2">
            <a:schemeClr val="accent1"/>
          </a:lnRef>
          <a:fillRef idx="1">
            <a:schemeClr val="lt1"/>
          </a:fillRef>
          <a:effectRef idx="0">
            <a:schemeClr val="accent1"/>
          </a:effectRef>
          <a:fontRef idx="minor">
            <a:schemeClr val="dk1"/>
          </a:fontRef>
        </p:style>
        <p:txBody>
          <a:bodyPr wrap="none" rtlCol="0" anchor="t" anchorCtr="0">
            <a:spAutoFit/>
          </a:bodyPr>
          <a:lstStyle/>
          <a:p>
            <a:pPr algn="ctr" defTabSz="609534"/>
            <a:r>
              <a:rPr lang="en-US" sz="1867" dirty="0">
                <a:solidFill>
                  <a:prstClr val="black"/>
                </a:solidFill>
              </a:rPr>
              <a:t>Tickets</a:t>
            </a:r>
          </a:p>
        </p:txBody>
      </p:sp>
      <p:cxnSp>
        <p:nvCxnSpPr>
          <p:cNvPr id="68" name="Straight Arrow Connector 67"/>
          <p:cNvCxnSpPr/>
          <p:nvPr/>
        </p:nvCxnSpPr>
        <p:spPr>
          <a:xfrm flipV="1">
            <a:off x="4548924" y="4602057"/>
            <a:ext cx="0" cy="42588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6704132" y="4595690"/>
            <a:ext cx="0" cy="42588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583928" y="3253229"/>
            <a:ext cx="0" cy="2457008"/>
          </a:xfrm>
          <a:prstGeom prst="line">
            <a:avLst/>
          </a:prstGeom>
          <a:ln/>
        </p:spPr>
        <p:style>
          <a:lnRef idx="3">
            <a:schemeClr val="accent2"/>
          </a:lnRef>
          <a:fillRef idx="0">
            <a:schemeClr val="accent2"/>
          </a:fillRef>
          <a:effectRef idx="2">
            <a:schemeClr val="accent2"/>
          </a:effectRef>
          <a:fontRef idx="minor">
            <a:schemeClr val="tx1"/>
          </a:fontRef>
        </p:style>
      </p:cxnSp>
      <p:sp>
        <p:nvSpPr>
          <p:cNvPr id="3" name="TextBox 2"/>
          <p:cNvSpPr txBox="1"/>
          <p:nvPr/>
        </p:nvSpPr>
        <p:spPr>
          <a:xfrm rot="18384573">
            <a:off x="4531239" y="2745082"/>
            <a:ext cx="827619" cy="256545"/>
          </a:xfrm>
          <a:prstGeom prst="rect">
            <a:avLst/>
          </a:prstGeom>
          <a:noFill/>
        </p:spPr>
        <p:txBody>
          <a:bodyPr wrap="square" rtlCol="0">
            <a:spAutoFit/>
          </a:bodyPr>
          <a:lstStyle/>
          <a:p>
            <a:pPr defTabSz="573603">
              <a:spcAft>
                <a:spcPts val="533"/>
              </a:spcAft>
              <a:buSzPct val="100000"/>
            </a:pPr>
            <a:r>
              <a:rPr lang="en-US" sz="1067" i="1" dirty="0">
                <a:solidFill>
                  <a:srgbClr val="000000"/>
                </a:solidFill>
                <a:cs typeface="HP Simplified" pitchFamily="34" charset="0"/>
              </a:rPr>
              <a:t>Login</a:t>
            </a:r>
          </a:p>
        </p:txBody>
      </p:sp>
      <p:sp>
        <p:nvSpPr>
          <p:cNvPr id="35" name="TextBox 34"/>
          <p:cNvSpPr txBox="1"/>
          <p:nvPr/>
        </p:nvSpPr>
        <p:spPr>
          <a:xfrm rot="2831524">
            <a:off x="6170812" y="2942531"/>
            <a:ext cx="827619" cy="256545"/>
          </a:xfrm>
          <a:prstGeom prst="rect">
            <a:avLst/>
          </a:prstGeom>
          <a:noFill/>
        </p:spPr>
        <p:txBody>
          <a:bodyPr wrap="square" rtlCol="0">
            <a:spAutoFit/>
          </a:bodyPr>
          <a:lstStyle/>
          <a:p>
            <a:pPr defTabSz="573603">
              <a:spcAft>
                <a:spcPts val="533"/>
              </a:spcAft>
              <a:buSzPct val="100000"/>
            </a:pPr>
            <a:r>
              <a:rPr lang="en-US" sz="1067" i="1" dirty="0">
                <a:solidFill>
                  <a:srgbClr val="000000"/>
                </a:solidFill>
                <a:cs typeface="HP Simplified" pitchFamily="34" charset="0"/>
              </a:rPr>
              <a:t>Login</a:t>
            </a:r>
          </a:p>
        </p:txBody>
      </p:sp>
    </p:spTree>
    <p:extLst>
      <p:ext uri="{BB962C8B-B14F-4D97-AF65-F5344CB8AC3E}">
        <p14:creationId xmlns:p14="http://schemas.microsoft.com/office/powerpoint/2010/main" val="185365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sz="2800" dirty="0"/>
              <a:t>Setup </a:t>
            </a:r>
            <a:r>
              <a:rPr lang="en-AU" sz="2800" dirty="0" smtClean="0"/>
              <a:t>Data Domains</a:t>
            </a:r>
            <a:br>
              <a:rPr lang="en-AU" sz="2800" dirty="0" smtClean="0"/>
            </a:br>
            <a:endParaRPr lang="en-US" sz="2800" dirty="0"/>
          </a:p>
        </p:txBody>
      </p:sp>
      <p:sp>
        <p:nvSpPr>
          <p:cNvPr id="6" name="Subtitle 5"/>
          <p:cNvSpPr>
            <a:spLocks noGrp="1"/>
          </p:cNvSpPr>
          <p:nvPr>
            <p:ph type="body" sz="quarter" idx="13"/>
          </p:nvPr>
        </p:nvSpPr>
        <p:spPr/>
        <p:txBody>
          <a:bodyPr/>
          <a:lstStyle/>
          <a:p>
            <a:r>
              <a:rPr lang="en-AU" sz="2000" dirty="0" smtClean="0"/>
              <a:t>Menu </a:t>
            </a:r>
            <a:r>
              <a:rPr lang="en-AU" sz="2000" dirty="0" smtClean="0"/>
              <a:t>-&gt; Admin -&gt; Lists Management -&gt; Data Domains </a:t>
            </a:r>
            <a:endParaRPr lang="en-US" sz="2000" dirty="0"/>
          </a:p>
        </p:txBody>
      </p:sp>
      <p:pic>
        <p:nvPicPr>
          <p:cNvPr id="9" name="Picture 8"/>
          <p:cNvPicPr>
            <a:picLocks noChangeAspect="1"/>
          </p:cNvPicPr>
          <p:nvPr/>
        </p:nvPicPr>
        <p:blipFill>
          <a:blip r:embed="rId3"/>
          <a:stretch>
            <a:fillRect/>
          </a:stretch>
        </p:blipFill>
        <p:spPr>
          <a:xfrm>
            <a:off x="1838559" y="1505494"/>
            <a:ext cx="8343666" cy="4550210"/>
          </a:xfrm>
          <a:prstGeom prst="rect">
            <a:avLst/>
          </a:prstGeom>
        </p:spPr>
      </p:pic>
    </p:spTree>
    <p:extLst>
      <p:ext uri="{BB962C8B-B14F-4D97-AF65-F5344CB8AC3E}">
        <p14:creationId xmlns:p14="http://schemas.microsoft.com/office/powerpoint/2010/main" val="91796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Assignment of permissions to view particular data domains to a person, role, or group</a:t>
            </a:r>
          </a:p>
        </p:txBody>
      </p:sp>
      <p:sp>
        <p:nvSpPr>
          <p:cNvPr id="6" name="Subtitle 5"/>
          <p:cNvSpPr>
            <a:spLocks noGrp="1"/>
          </p:cNvSpPr>
          <p:nvPr>
            <p:ph type="body" sz="quarter" idx="13"/>
          </p:nvPr>
        </p:nvSpPr>
        <p:spPr>
          <a:xfrm>
            <a:off x="946786" y="1271380"/>
            <a:ext cx="10969943" cy="381000"/>
          </a:xfrm>
        </p:spPr>
        <p:txBody>
          <a:bodyPr/>
          <a:lstStyle/>
          <a:p>
            <a:r>
              <a:rPr lang="en-AU" sz="2000" dirty="0" smtClean="0"/>
              <a:t>Menu </a:t>
            </a:r>
            <a:r>
              <a:rPr lang="en-AU" sz="2000" dirty="0" smtClean="0"/>
              <a:t>-&gt; </a:t>
            </a:r>
            <a:r>
              <a:rPr lang="en-US" sz="2000" dirty="0"/>
              <a:t>Administration &gt; Master Data &gt; </a:t>
            </a:r>
            <a:r>
              <a:rPr lang="en-US" sz="2000" dirty="0" smtClean="0"/>
              <a:t>People -&gt; Roles </a:t>
            </a:r>
            <a:endParaRPr lang="en-US" sz="2000" dirty="0"/>
          </a:p>
        </p:txBody>
      </p:sp>
      <p:pic>
        <p:nvPicPr>
          <p:cNvPr id="10" name="Picture 9"/>
          <p:cNvPicPr>
            <a:picLocks noChangeAspect="1"/>
          </p:cNvPicPr>
          <p:nvPr/>
        </p:nvPicPr>
        <p:blipFill>
          <a:blip r:embed="rId3"/>
          <a:stretch>
            <a:fillRect/>
          </a:stretch>
        </p:blipFill>
        <p:spPr>
          <a:xfrm>
            <a:off x="946786" y="1836641"/>
            <a:ext cx="2217967" cy="4260533"/>
          </a:xfrm>
          <a:prstGeom prst="rect">
            <a:avLst/>
          </a:prstGeom>
        </p:spPr>
      </p:pic>
      <p:pic>
        <p:nvPicPr>
          <p:cNvPr id="11" name="Picture 10"/>
          <p:cNvPicPr>
            <a:picLocks noChangeAspect="1"/>
          </p:cNvPicPr>
          <p:nvPr/>
        </p:nvPicPr>
        <p:blipFill>
          <a:blip r:embed="rId4"/>
          <a:stretch>
            <a:fillRect/>
          </a:stretch>
        </p:blipFill>
        <p:spPr>
          <a:xfrm>
            <a:off x="4629150" y="1836641"/>
            <a:ext cx="5001578" cy="4352564"/>
          </a:xfrm>
          <a:prstGeom prst="rect">
            <a:avLst/>
          </a:prstGeom>
        </p:spPr>
      </p:pic>
      <p:sp>
        <p:nvSpPr>
          <p:cNvPr id="3" name="Rectangle 2"/>
          <p:cNvSpPr/>
          <p:nvPr/>
        </p:nvSpPr>
        <p:spPr bwMode="ltGray">
          <a:xfrm>
            <a:off x="3958773" y="4686300"/>
            <a:ext cx="7059748" cy="7203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400" dirty="0" err="1"/>
          </a:p>
        </p:txBody>
      </p:sp>
    </p:spTree>
    <p:extLst>
      <p:ext uri="{BB962C8B-B14F-4D97-AF65-F5344CB8AC3E}">
        <p14:creationId xmlns:p14="http://schemas.microsoft.com/office/powerpoint/2010/main" val="62712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4" ma:contentTypeDescription="Create a new document." ma:contentTypeScope="" ma:versionID="f96c740ecd242f7563c12cf6cf4a3cc9">
  <xsd:schema xmlns:xsd="http://www.w3.org/2001/XMLSchema" xmlns:xs="http://www.w3.org/2001/XMLSchema" xmlns:p="http://schemas.microsoft.com/office/2006/metadata/properties" xmlns:ns2="a8928c6c-9e43-4659-83e5-b394eaf80832" xmlns:ns3="1eddce99-1d0c-468e-980b-a6c35b3e1af6" targetNamespace="http://schemas.microsoft.com/office/2006/metadata/properties" ma:root="true" ma:fieldsID="8e41631f18367b1ce981868e4a7f62b6" ns2:_="" ns3:_="">
    <xsd:import namespace="a8928c6c-9e43-4659-83e5-b394eaf80832"/>
    <xsd:import namespace="1eddce99-1d0c-468e-980b-a6c35b3e1a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ddce99-1d0c-468e-980b-a6c35b3e1a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B01CFF-8547-4E06-87BD-4BAC7C3232DD}">
  <ds:schemaRefs>
    <ds:schemaRef ds:uri="1eddce99-1d0c-468e-980b-a6c35b3e1af6"/>
    <ds:schemaRef ds:uri="http://schemas.microsoft.com/office/2006/metadata/properties"/>
    <ds:schemaRef ds:uri="a8928c6c-9e43-4659-83e5-b394eaf80832"/>
    <ds:schemaRef ds:uri="http://schemas.microsoft.com/office/2006/documentManagement/types"/>
    <ds:schemaRef ds:uri="http://schemas.openxmlformats.org/package/2006/metadata/core-properties"/>
    <ds:schemaRef ds:uri="http://purl.org/dc/terms/"/>
    <ds:schemaRef ds:uri="http://purl.org/dc/elements/1.1/"/>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0C377686-3C9F-4931-9FB2-F52688546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1eddce99-1d0c-468e-980b-a6c35b3e1a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6D1A4E-68D9-4C94-AEA0-BB144FAFFF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20818</TotalTime>
  <Words>2104</Words>
  <Application>Microsoft Office PowerPoint</Application>
  <PresentationFormat>Widescreen</PresentationFormat>
  <Paragraphs>241</Paragraphs>
  <Slides>22</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Arial (Headings)</vt:lpstr>
      <vt:lpstr>Calibri</vt:lpstr>
      <vt:lpstr>Calibri Light</vt:lpstr>
      <vt:lpstr>HP Simplified</vt:lpstr>
      <vt:lpstr>Wingdings</vt:lpstr>
      <vt:lpstr>MICROFOCUS THEME v5</vt:lpstr>
      <vt:lpstr>MF COLOR GRADIENTS</vt:lpstr>
      <vt:lpstr>Module 13 – SMA-X Data Segmentation </vt:lpstr>
      <vt:lpstr>Objectives</vt:lpstr>
      <vt:lpstr>Data Segmentation</vt:lpstr>
      <vt:lpstr>Domain Segmentation</vt:lpstr>
      <vt:lpstr>Data and Access Segmentation</vt:lpstr>
      <vt:lpstr>Domain Segmentation</vt:lpstr>
      <vt:lpstr>Domains Segmentation</vt:lpstr>
      <vt:lpstr>Setup Data Domains </vt:lpstr>
      <vt:lpstr>Assignment of permissions to view particular data domains to a person, role, or group</vt:lpstr>
      <vt:lpstr>Assignment of data domains to records - Automatically inheriting domains</vt:lpstr>
      <vt:lpstr>Data Domain can cause “disappearing” records</vt:lpstr>
      <vt:lpstr>Data Encryption</vt:lpstr>
      <vt:lpstr>Encryption Domains</vt:lpstr>
      <vt:lpstr>Encryption Domain review</vt:lpstr>
      <vt:lpstr>2.  Generate verification codes for user passcodes</vt:lpstr>
      <vt:lpstr>3.  Generate verification codes for users of encryption domain</vt:lpstr>
      <vt:lpstr>Encryption Domain review</vt:lpstr>
      <vt:lpstr>6.   User gets visibility to encrypted field contents (decrypted)</vt:lpstr>
      <vt:lpstr>Passcode only required thereafter</vt:lpstr>
      <vt:lpstr>Field Level Encryption</vt:lpstr>
      <vt:lpstr>Lab</vt:lpstr>
      <vt:lpstr>Lab Exercises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borovsky</cp:lastModifiedBy>
  <cp:revision>328</cp:revision>
  <dcterms:created xsi:type="dcterms:W3CDTF">2017-09-18T16:47:52Z</dcterms:created>
  <dcterms:modified xsi:type="dcterms:W3CDTF">2018-01-31T21:36:53Z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